
<file path=[Content_Types].xml><?xml version="1.0" encoding="utf-8"?>
<Types xmlns="http://schemas.openxmlformats.org/package/2006/content-types">
  <Default Extension="png" ContentType="image/png"/>
  <Default Extension="jfif" ContentType="image/jpe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p:sldMasterIdLst>
    <p:sldMasterId id="2147484057" r:id="rId1"/>
  </p:sldMasterIdLst>
  <p:notesMasterIdLst>
    <p:notesMasterId r:id="rId52"/>
  </p:notesMasterIdLst>
  <p:handoutMasterIdLst>
    <p:handoutMasterId r:id="rId53"/>
  </p:handoutMasterIdLst>
  <p:sldIdLst>
    <p:sldId id="272" r:id="rId2"/>
    <p:sldId id="273" r:id="rId3"/>
    <p:sldId id="338" r:id="rId4"/>
    <p:sldId id="274" r:id="rId5"/>
    <p:sldId id="355" r:id="rId6"/>
    <p:sldId id="416" r:id="rId7"/>
    <p:sldId id="358" r:id="rId8"/>
    <p:sldId id="361" r:id="rId9"/>
    <p:sldId id="314" r:id="rId10"/>
    <p:sldId id="299" r:id="rId11"/>
    <p:sldId id="319" r:id="rId12"/>
    <p:sldId id="343" r:id="rId13"/>
    <p:sldId id="342" r:id="rId14"/>
    <p:sldId id="344" r:id="rId15"/>
    <p:sldId id="418" r:id="rId16"/>
    <p:sldId id="279" r:id="rId17"/>
    <p:sldId id="378" r:id="rId18"/>
    <p:sldId id="379" r:id="rId19"/>
    <p:sldId id="381" r:id="rId20"/>
    <p:sldId id="293" r:id="rId21"/>
    <p:sldId id="276" r:id="rId22"/>
    <p:sldId id="347" r:id="rId23"/>
    <p:sldId id="281" r:id="rId24"/>
    <p:sldId id="382" r:id="rId25"/>
    <p:sldId id="421" r:id="rId26"/>
    <p:sldId id="349" r:id="rId27"/>
    <p:sldId id="413" r:id="rId28"/>
    <p:sldId id="422" r:id="rId29"/>
    <p:sldId id="377" r:id="rId30"/>
    <p:sldId id="404" r:id="rId31"/>
    <p:sldId id="403" r:id="rId32"/>
    <p:sldId id="406" r:id="rId33"/>
    <p:sldId id="405" r:id="rId34"/>
    <p:sldId id="408" r:id="rId35"/>
    <p:sldId id="409" r:id="rId36"/>
    <p:sldId id="411" r:id="rId37"/>
    <p:sldId id="410" r:id="rId38"/>
    <p:sldId id="384" r:id="rId39"/>
    <p:sldId id="385" r:id="rId40"/>
    <p:sldId id="387" r:id="rId41"/>
    <p:sldId id="388" r:id="rId42"/>
    <p:sldId id="389" r:id="rId43"/>
    <p:sldId id="391" r:id="rId44"/>
    <p:sldId id="392" r:id="rId45"/>
    <p:sldId id="398" r:id="rId46"/>
    <p:sldId id="394" r:id="rId47"/>
    <p:sldId id="396" r:id="rId48"/>
    <p:sldId id="397" r:id="rId49"/>
    <p:sldId id="399" r:id="rId50"/>
    <p:sldId id="412" r:id="rId51"/>
  </p:sldIdLst>
  <p:sldSz cx="9144000" cy="6858000" type="screen4x3"/>
  <p:notesSz cx="6881813" cy="9296400"/>
  <p:defaultTextStyle>
    <a:defPPr>
      <a:defRPr lang="en-US"/>
    </a:defPPr>
    <a:lvl1pPr algn="l" rtl="0" eaLnBrk="0" fontAlgn="base" hangingPunct="0">
      <a:spcBef>
        <a:spcPct val="0"/>
      </a:spcBef>
      <a:spcAft>
        <a:spcPct val="0"/>
      </a:spcAft>
      <a:defRPr kern="1200">
        <a:solidFill>
          <a:schemeClr val="tx1"/>
        </a:solidFill>
        <a:latin typeface="Arial" charset="0"/>
        <a:ea typeface="MS PGothic" charset="0"/>
        <a:cs typeface="MS PGothic" charset="0"/>
      </a:defRPr>
    </a:lvl1pPr>
    <a:lvl2pPr marL="457200" algn="l" rtl="0" eaLnBrk="0" fontAlgn="base" hangingPunct="0">
      <a:spcBef>
        <a:spcPct val="0"/>
      </a:spcBef>
      <a:spcAft>
        <a:spcPct val="0"/>
      </a:spcAft>
      <a:defRPr kern="1200">
        <a:solidFill>
          <a:schemeClr val="tx1"/>
        </a:solidFill>
        <a:latin typeface="Arial" charset="0"/>
        <a:ea typeface="MS PGothic" charset="0"/>
        <a:cs typeface="MS PGothic" charset="0"/>
      </a:defRPr>
    </a:lvl2pPr>
    <a:lvl3pPr marL="914400" algn="l" rtl="0" eaLnBrk="0" fontAlgn="base" hangingPunct="0">
      <a:spcBef>
        <a:spcPct val="0"/>
      </a:spcBef>
      <a:spcAft>
        <a:spcPct val="0"/>
      </a:spcAft>
      <a:defRPr kern="1200">
        <a:solidFill>
          <a:schemeClr val="tx1"/>
        </a:solidFill>
        <a:latin typeface="Arial" charset="0"/>
        <a:ea typeface="MS PGothic" charset="0"/>
        <a:cs typeface="MS PGothic" charset="0"/>
      </a:defRPr>
    </a:lvl3pPr>
    <a:lvl4pPr marL="1371600" algn="l" rtl="0" eaLnBrk="0" fontAlgn="base" hangingPunct="0">
      <a:spcBef>
        <a:spcPct val="0"/>
      </a:spcBef>
      <a:spcAft>
        <a:spcPct val="0"/>
      </a:spcAft>
      <a:defRPr kern="1200">
        <a:solidFill>
          <a:schemeClr val="tx1"/>
        </a:solidFill>
        <a:latin typeface="Arial" charset="0"/>
        <a:ea typeface="MS PGothic" charset="0"/>
        <a:cs typeface="MS PGothic" charset="0"/>
      </a:defRPr>
    </a:lvl4pPr>
    <a:lvl5pPr marL="1828800" algn="l" rtl="0" eaLnBrk="0" fontAlgn="base" hangingPunct="0">
      <a:spcBef>
        <a:spcPct val="0"/>
      </a:spcBef>
      <a:spcAft>
        <a:spcPct val="0"/>
      </a:spcAft>
      <a:defRPr kern="1200">
        <a:solidFill>
          <a:schemeClr val="tx1"/>
        </a:solidFill>
        <a:latin typeface="Arial" charset="0"/>
        <a:ea typeface="MS PGothic" charset="0"/>
        <a:cs typeface="MS PGothic" charset="0"/>
      </a:defRPr>
    </a:lvl5pPr>
    <a:lvl6pPr marL="2286000" algn="l" defTabSz="457200" rtl="0" eaLnBrk="1" latinLnBrk="0" hangingPunct="1">
      <a:defRPr kern="1200">
        <a:solidFill>
          <a:schemeClr val="tx1"/>
        </a:solidFill>
        <a:latin typeface="Arial" charset="0"/>
        <a:ea typeface="MS PGothic" charset="0"/>
        <a:cs typeface="MS PGothic" charset="0"/>
      </a:defRPr>
    </a:lvl6pPr>
    <a:lvl7pPr marL="2743200" algn="l" defTabSz="457200" rtl="0" eaLnBrk="1" latinLnBrk="0" hangingPunct="1">
      <a:defRPr kern="1200">
        <a:solidFill>
          <a:schemeClr val="tx1"/>
        </a:solidFill>
        <a:latin typeface="Arial" charset="0"/>
        <a:ea typeface="MS PGothic" charset="0"/>
        <a:cs typeface="MS PGothic" charset="0"/>
      </a:defRPr>
    </a:lvl7pPr>
    <a:lvl8pPr marL="3200400" algn="l" defTabSz="457200" rtl="0" eaLnBrk="1" latinLnBrk="0" hangingPunct="1">
      <a:defRPr kern="1200">
        <a:solidFill>
          <a:schemeClr val="tx1"/>
        </a:solidFill>
        <a:latin typeface="Arial" charset="0"/>
        <a:ea typeface="MS PGothic" charset="0"/>
        <a:cs typeface="MS PGothic" charset="0"/>
      </a:defRPr>
    </a:lvl8pPr>
    <a:lvl9pPr marL="3657600" algn="l" defTabSz="457200" rtl="0" eaLnBrk="1" latinLnBrk="0" hangingPunct="1">
      <a:defRPr kern="1200">
        <a:solidFill>
          <a:schemeClr val="tx1"/>
        </a:solidFill>
        <a:latin typeface="Arial" charset="0"/>
        <a:ea typeface="MS PGothic" charset="0"/>
        <a:cs typeface="MS PGothic"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928">
          <p15:clr>
            <a:srgbClr val="A4A3A4"/>
          </p15:clr>
        </p15:guide>
        <p15:guide id="2" pos="216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4"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F455D"/>
    <a:srgbClr val="E36B21"/>
    <a:srgbClr val="E46D24"/>
    <a:srgbClr val="E57934"/>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4868" autoAdjust="0"/>
    <p:restoredTop sz="93512" autoAdjust="0"/>
  </p:normalViewPr>
  <p:slideViewPr>
    <p:cSldViewPr>
      <p:cViewPr varScale="1">
        <p:scale>
          <a:sx n="103" d="100"/>
          <a:sy n="103" d="100"/>
        </p:scale>
        <p:origin x="198" y="10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p:cViewPr varScale="1">
        <p:scale>
          <a:sx n="68" d="100"/>
          <a:sy n="68" d="100"/>
        </p:scale>
        <p:origin x="-1452" y="-96"/>
      </p:cViewPr>
      <p:guideLst>
        <p:guide orient="horz" pos="2928"/>
        <p:guide pos="216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handoutMaster" Target="handoutMasters/handoutMaster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81325" cy="465138"/>
          </a:xfrm>
          <a:prstGeom prst="rect">
            <a:avLst/>
          </a:prstGeom>
        </p:spPr>
        <p:txBody>
          <a:bodyPr vert="horz" lIns="93174" tIns="46587" rIns="93174" bIns="46587" rtlCol="0"/>
          <a:lstStyle>
            <a:lvl1pPr algn="l" eaLnBrk="1" hangingPunct="1">
              <a:defRPr sz="1200">
                <a:latin typeface="Arial" charset="0"/>
                <a:ea typeface="+mn-ea"/>
                <a:cs typeface="+mn-cs"/>
              </a:defRPr>
            </a:lvl1pPr>
          </a:lstStyle>
          <a:p>
            <a:pPr>
              <a:defRPr/>
            </a:pPr>
            <a:endParaRPr lang="en-US"/>
          </a:p>
        </p:txBody>
      </p:sp>
      <p:sp>
        <p:nvSpPr>
          <p:cNvPr id="3" name="Date Placeholder 2"/>
          <p:cNvSpPr>
            <a:spLocks noGrp="1"/>
          </p:cNvSpPr>
          <p:nvPr>
            <p:ph type="dt" sz="quarter" idx="1"/>
          </p:nvPr>
        </p:nvSpPr>
        <p:spPr>
          <a:xfrm>
            <a:off x="3898900" y="0"/>
            <a:ext cx="2981325" cy="465138"/>
          </a:xfrm>
          <a:prstGeom prst="rect">
            <a:avLst/>
          </a:prstGeom>
        </p:spPr>
        <p:txBody>
          <a:bodyPr vert="horz" wrap="square" lIns="93174" tIns="46587" rIns="93174" bIns="46587" numCol="1" anchor="t" anchorCtr="0" compatLnSpc="1">
            <a:prstTxWarp prst="textNoShape">
              <a:avLst/>
            </a:prstTxWarp>
          </a:bodyPr>
          <a:lstStyle>
            <a:lvl1pPr algn="r" eaLnBrk="1" hangingPunct="1">
              <a:defRPr sz="1200" smtClean="0"/>
            </a:lvl1pPr>
          </a:lstStyle>
          <a:p>
            <a:pPr>
              <a:defRPr/>
            </a:pPr>
            <a:fld id="{EBE701FC-8EFF-BF41-ACB9-6852CF79C89E}" type="datetimeFigureOut">
              <a:rPr lang="en-US"/>
              <a:pPr>
                <a:defRPr/>
              </a:pPr>
              <a:t>9/14/2023</a:t>
            </a:fld>
            <a:endParaRPr lang="en-US"/>
          </a:p>
        </p:txBody>
      </p:sp>
      <p:sp>
        <p:nvSpPr>
          <p:cNvPr id="4" name="Footer Placeholder 3"/>
          <p:cNvSpPr>
            <a:spLocks noGrp="1"/>
          </p:cNvSpPr>
          <p:nvPr>
            <p:ph type="ftr" sz="quarter" idx="2"/>
          </p:nvPr>
        </p:nvSpPr>
        <p:spPr>
          <a:xfrm>
            <a:off x="0" y="8829675"/>
            <a:ext cx="2981325" cy="465138"/>
          </a:xfrm>
          <a:prstGeom prst="rect">
            <a:avLst/>
          </a:prstGeom>
        </p:spPr>
        <p:txBody>
          <a:bodyPr vert="horz" lIns="93174" tIns="46587" rIns="93174" bIns="46587" rtlCol="0" anchor="b"/>
          <a:lstStyle>
            <a:lvl1pPr algn="l" eaLnBrk="1" hangingPunct="1">
              <a:defRPr sz="1200">
                <a:latin typeface="Arial" charset="0"/>
                <a:ea typeface="+mn-ea"/>
                <a:cs typeface="+mn-cs"/>
              </a:defRPr>
            </a:lvl1pPr>
          </a:lstStyle>
          <a:p>
            <a:pPr>
              <a:defRPr/>
            </a:pPr>
            <a:endParaRPr lang="en-US"/>
          </a:p>
        </p:txBody>
      </p:sp>
      <p:sp>
        <p:nvSpPr>
          <p:cNvPr id="5" name="Slide Number Placeholder 4"/>
          <p:cNvSpPr>
            <a:spLocks noGrp="1"/>
          </p:cNvSpPr>
          <p:nvPr>
            <p:ph type="sldNum" sz="quarter" idx="3"/>
          </p:nvPr>
        </p:nvSpPr>
        <p:spPr>
          <a:xfrm>
            <a:off x="3898900" y="8829675"/>
            <a:ext cx="2981325" cy="465138"/>
          </a:xfrm>
          <a:prstGeom prst="rect">
            <a:avLst/>
          </a:prstGeom>
        </p:spPr>
        <p:txBody>
          <a:bodyPr vert="horz" wrap="square" lIns="93174" tIns="46587" rIns="93174" bIns="46587" numCol="1" anchor="b" anchorCtr="0" compatLnSpc="1">
            <a:prstTxWarp prst="textNoShape">
              <a:avLst/>
            </a:prstTxWarp>
          </a:bodyPr>
          <a:lstStyle>
            <a:lvl1pPr algn="r" eaLnBrk="1" hangingPunct="1">
              <a:defRPr sz="1200" smtClean="0"/>
            </a:lvl1pPr>
          </a:lstStyle>
          <a:p>
            <a:pPr>
              <a:defRPr/>
            </a:pPr>
            <a:fld id="{3386885D-4AC4-5C45-ABE8-BFA67F8C3AE8}" type="slidenum">
              <a:rPr lang="en-US"/>
              <a:pPr>
                <a:defRPr/>
              </a:pPr>
              <a:t>‹#›</a:t>
            </a:fld>
            <a:endParaRPr lang="en-US"/>
          </a:p>
        </p:txBody>
      </p:sp>
    </p:spTree>
    <p:extLst>
      <p:ext uri="{BB962C8B-B14F-4D97-AF65-F5344CB8AC3E}">
        <p14:creationId xmlns:p14="http://schemas.microsoft.com/office/powerpoint/2010/main" val="100846137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671513" y="465138"/>
            <a:ext cx="2838450" cy="2130425"/>
          </a:xfrm>
          <a:prstGeom prst="rect">
            <a:avLst/>
          </a:prstGeom>
          <a:noFill/>
          <a:ln w="12700">
            <a:solidFill>
              <a:prstClr val="black"/>
            </a:solidFill>
          </a:ln>
        </p:spPr>
        <p:txBody>
          <a:bodyPr vert="horz" lIns="93174" tIns="46587" rIns="93174" bIns="46587" rtlCol="0" anchor="ctr"/>
          <a:lstStyle/>
          <a:p>
            <a:pPr lvl="0"/>
            <a:endParaRPr lang="en-US" noProof="0"/>
          </a:p>
        </p:txBody>
      </p:sp>
      <p:sp>
        <p:nvSpPr>
          <p:cNvPr id="5" name="Notes Placeholder 4"/>
          <p:cNvSpPr>
            <a:spLocks noGrp="1"/>
          </p:cNvSpPr>
          <p:nvPr>
            <p:ph type="body" sz="quarter" idx="3"/>
          </p:nvPr>
        </p:nvSpPr>
        <p:spPr>
          <a:xfrm>
            <a:off x="688975" y="2711450"/>
            <a:ext cx="5503863" cy="5888038"/>
          </a:xfrm>
          <a:prstGeom prst="rect">
            <a:avLst/>
          </a:prstGeom>
        </p:spPr>
        <p:txBody>
          <a:bodyPr vert="horz" lIns="93174" tIns="46587" rIns="93174" bIns="46587" rtlCol="0">
            <a:normAutofit/>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5"/>
          </p:nvPr>
        </p:nvSpPr>
        <p:spPr>
          <a:xfrm>
            <a:off x="3898900" y="8829675"/>
            <a:ext cx="2981325" cy="465138"/>
          </a:xfrm>
          <a:prstGeom prst="rect">
            <a:avLst/>
          </a:prstGeom>
        </p:spPr>
        <p:txBody>
          <a:bodyPr vert="horz" wrap="square" lIns="93174" tIns="46587" rIns="93174" bIns="46587" numCol="1" anchor="b" anchorCtr="0" compatLnSpc="1">
            <a:prstTxWarp prst="textNoShape">
              <a:avLst/>
            </a:prstTxWarp>
          </a:bodyPr>
          <a:lstStyle>
            <a:lvl1pPr algn="r" eaLnBrk="1" hangingPunct="1">
              <a:defRPr sz="1200" smtClean="0">
                <a:latin typeface="Calibri" charset="0"/>
              </a:defRPr>
            </a:lvl1pPr>
          </a:lstStyle>
          <a:p>
            <a:pPr>
              <a:defRPr/>
            </a:pPr>
            <a:fld id="{CD4D3344-67BB-A845-BD62-512449171D74}" type="slidenum">
              <a:rPr lang="en-US"/>
              <a:pPr>
                <a:defRPr/>
              </a:pPr>
              <a:t>‹#›</a:t>
            </a:fld>
            <a:endParaRPr lang="en-US"/>
          </a:p>
        </p:txBody>
      </p:sp>
    </p:spTree>
    <p:extLst>
      <p:ext uri="{BB962C8B-B14F-4D97-AF65-F5344CB8AC3E}">
        <p14:creationId xmlns:p14="http://schemas.microsoft.com/office/powerpoint/2010/main" val="630753988"/>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mn-lt"/>
        <a:ea typeface="MS PGothic" panose="020B0600070205080204" pitchFamily="34" charset="-128"/>
        <a:cs typeface="MS PGothic" charset="0"/>
      </a:defRPr>
    </a:lvl1pPr>
    <a:lvl2pPr marL="457200" algn="l" rtl="0" eaLnBrk="0" fontAlgn="base" hangingPunct="0">
      <a:spcBef>
        <a:spcPct val="30000"/>
      </a:spcBef>
      <a:spcAft>
        <a:spcPct val="0"/>
      </a:spcAft>
      <a:defRPr sz="1200" kern="1200">
        <a:solidFill>
          <a:schemeClr val="tx1"/>
        </a:solidFill>
        <a:latin typeface="+mn-lt"/>
        <a:ea typeface="MS PGothic" panose="020B0600070205080204" pitchFamily="34" charset="-128"/>
        <a:cs typeface="MS PGothic" charset="0"/>
      </a:defRPr>
    </a:lvl2pPr>
    <a:lvl3pPr marL="914400" algn="l" rtl="0" eaLnBrk="0" fontAlgn="base" hangingPunct="0">
      <a:spcBef>
        <a:spcPct val="30000"/>
      </a:spcBef>
      <a:spcAft>
        <a:spcPct val="0"/>
      </a:spcAft>
      <a:defRPr sz="1200" kern="1200">
        <a:solidFill>
          <a:schemeClr val="tx1"/>
        </a:solidFill>
        <a:latin typeface="+mn-lt"/>
        <a:ea typeface="MS PGothic" panose="020B0600070205080204" pitchFamily="34" charset="-128"/>
        <a:cs typeface="MS PGothic" charset="0"/>
      </a:defRPr>
    </a:lvl3pPr>
    <a:lvl4pPr marL="1371600" algn="l" rtl="0" eaLnBrk="0" fontAlgn="base" hangingPunct="0">
      <a:spcBef>
        <a:spcPct val="30000"/>
      </a:spcBef>
      <a:spcAft>
        <a:spcPct val="0"/>
      </a:spcAft>
      <a:defRPr sz="1200" kern="1200">
        <a:solidFill>
          <a:schemeClr val="tx1"/>
        </a:solidFill>
        <a:latin typeface="+mn-lt"/>
        <a:ea typeface="MS PGothic" panose="020B0600070205080204" pitchFamily="34" charset="-128"/>
        <a:cs typeface="MS PGothic" charset="0"/>
      </a:defRPr>
    </a:lvl4pPr>
    <a:lvl5pPr marL="1828800" algn="l" rtl="0" eaLnBrk="0" fontAlgn="base" hangingPunct="0">
      <a:spcBef>
        <a:spcPct val="30000"/>
      </a:spcBef>
      <a:spcAft>
        <a:spcPct val="0"/>
      </a:spcAft>
      <a:defRPr sz="1200" kern="1200">
        <a:solidFill>
          <a:schemeClr val="tx1"/>
        </a:solidFill>
        <a:latin typeface="+mn-lt"/>
        <a:ea typeface="MS PGothic" panose="020B0600070205080204" pitchFamily="34" charset="-128"/>
        <a:cs typeface="MS PGothic"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Slide Image Placeholder 1"/>
          <p:cNvSpPr>
            <a:spLocks noGrp="1" noRot="1" noChangeAspect="1" noTextEdit="1"/>
          </p:cNvSpPr>
          <p:nvPr>
            <p:ph type="sldImg"/>
          </p:nvPr>
        </p:nvSpPr>
        <p:spPr bwMode="auto">
          <a:noFill/>
          <a:ln>
            <a:solidFill>
              <a:srgbClr val="000000"/>
            </a:solidFill>
            <a:miter lim="800000"/>
            <a:headEnd/>
            <a:tailEnd/>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16386"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p>
        </p:txBody>
      </p:sp>
      <p:sp>
        <p:nvSpPr>
          <p:cNvPr id="16387"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fld id="{2E41B91E-AD01-AD45-9F39-B1BEBE0593CB}" type="slidenum">
              <a:rPr lang="en-US" sz="1200">
                <a:latin typeface="Calibri" charset="0"/>
              </a:rPr>
              <a:pPr/>
              <a:t>0</a:t>
            </a:fld>
            <a:endParaRPr lang="en-US" sz="1200">
              <a:latin typeface="Calibri"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Rectangle 2"/>
          <p:cNvSpPr>
            <a:spLocks noGrp="1" noRot="1" noChangeAspect="1" noTextEdit="1"/>
          </p:cNvSpPr>
          <p:nvPr>
            <p:ph type="sldImg"/>
          </p:nvPr>
        </p:nvSpPr>
        <p:spPr bwMode="auto">
          <a:noFill/>
          <a:ln>
            <a:solidFill>
              <a:srgbClr val="000000"/>
            </a:solidFill>
            <a:miter lim="800000"/>
            <a:headEnd/>
            <a:tailEnd/>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45058" name="Rectangle 3"/>
          <p:cNvSpPr>
            <a:spLocks noGrp="1"/>
          </p:cNvSpPr>
          <p:nvPr>
            <p:ph type="body" idx="1"/>
          </p:nvPr>
        </p:nvSpPr>
        <p:spPr bwMode="auto">
          <a:noFill/>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a:latin typeface="Calibri" charset="0"/>
              <a:ea typeface="MS PGothic"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CD4D3344-67BB-A845-BD62-512449171D74}" type="slidenum">
              <a:rPr lang="en-US" smtClean="0"/>
              <a:pPr>
                <a:defRPr/>
              </a:pPr>
              <a:t>11</a:t>
            </a:fld>
            <a:endParaRPr lang="en-US"/>
          </a:p>
        </p:txBody>
      </p:sp>
    </p:spTree>
    <p:extLst>
      <p:ext uri="{BB962C8B-B14F-4D97-AF65-F5344CB8AC3E}">
        <p14:creationId xmlns:p14="http://schemas.microsoft.com/office/powerpoint/2010/main" val="34504729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Slide Image Placeholder 1"/>
          <p:cNvSpPr>
            <a:spLocks noGrp="1" noRot="1" noChangeAspect="1" noTextEdit="1"/>
          </p:cNvSpPr>
          <p:nvPr>
            <p:ph type="sldImg"/>
          </p:nvPr>
        </p:nvSpPr>
        <p:spPr bwMode="auto">
          <a:noFill/>
          <a:ln>
            <a:solidFill>
              <a:srgbClr val="000000"/>
            </a:solidFill>
            <a:miter lim="800000"/>
            <a:headEnd/>
            <a:tailEnd/>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56322"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lvl="2"/>
            <a:endParaRPr lang="en-US" dirty="0"/>
          </a:p>
        </p:txBody>
      </p:sp>
      <p:sp>
        <p:nvSpPr>
          <p:cNvPr id="56323"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fld id="{6D536700-86D9-584C-BC52-D9A21EFF2CBB}" type="slidenum">
              <a:rPr lang="en-US" sz="1200">
                <a:latin typeface="Calibri" charset="0"/>
              </a:rPr>
              <a:pPr/>
              <a:t>12</a:t>
            </a:fld>
            <a:endParaRPr lang="en-US" sz="1200">
              <a:latin typeface="Calibri"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D4D3344-67BB-A845-BD62-512449171D74}" type="slidenum">
              <a:rPr lang="en-US" smtClean="0"/>
              <a:pPr>
                <a:defRPr/>
              </a:pPr>
              <a:t>13</a:t>
            </a:fld>
            <a:endParaRPr lang="en-US"/>
          </a:p>
        </p:txBody>
      </p:sp>
    </p:spTree>
    <p:extLst>
      <p:ext uri="{BB962C8B-B14F-4D97-AF65-F5344CB8AC3E}">
        <p14:creationId xmlns:p14="http://schemas.microsoft.com/office/powerpoint/2010/main" val="21884305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Rectangle 2"/>
          <p:cNvSpPr>
            <a:spLocks noGrp="1" noRot="1" noChangeAspect="1" noTextEdit="1"/>
          </p:cNvSpPr>
          <p:nvPr>
            <p:ph type="sldImg"/>
          </p:nvPr>
        </p:nvSpPr>
        <p:spPr bwMode="auto">
          <a:noFill/>
          <a:ln>
            <a:solidFill>
              <a:srgbClr val="000000"/>
            </a:solidFill>
            <a:miter lim="800000"/>
            <a:headEnd/>
            <a:tailEnd/>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61442" name="Rectangle 3"/>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normAutofit/>
          </a:bodyPr>
          <a:lstStyle/>
          <a:p>
            <a:pPr>
              <a:lnSpc>
                <a:spcPct val="80000"/>
              </a:lnSpc>
            </a:pPr>
            <a:endParaRPr 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Rectangle 2"/>
          <p:cNvSpPr>
            <a:spLocks noGrp="1" noRot="1" noChangeAspect="1" noTextEdit="1"/>
          </p:cNvSpPr>
          <p:nvPr>
            <p:ph type="sldImg"/>
          </p:nvPr>
        </p:nvSpPr>
        <p:spPr bwMode="auto">
          <a:noFill/>
          <a:ln>
            <a:solidFill>
              <a:srgbClr val="000000"/>
            </a:solidFill>
            <a:miter lim="800000"/>
            <a:headEnd/>
            <a:tailEnd/>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61442" name="Rectangle 3"/>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normAutofit/>
          </a:bodyPr>
          <a:lstStyle/>
          <a:p>
            <a:pPr>
              <a:lnSpc>
                <a:spcPct val="80000"/>
              </a:lnSpc>
            </a:pPr>
            <a:endParaRPr 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Rectangle 2"/>
          <p:cNvSpPr>
            <a:spLocks noGrp="1" noRot="1" noChangeAspect="1" noTextEdit="1"/>
          </p:cNvSpPr>
          <p:nvPr>
            <p:ph type="sldImg"/>
          </p:nvPr>
        </p:nvSpPr>
        <p:spPr bwMode="auto">
          <a:noFill/>
          <a:ln>
            <a:solidFill>
              <a:srgbClr val="000000"/>
            </a:solidFill>
            <a:miter lim="800000"/>
            <a:headEnd/>
            <a:tailEnd/>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61442" name="Rectangle 3"/>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normAutofit/>
          </a:bodyPr>
          <a:lstStyle/>
          <a:p>
            <a:pPr>
              <a:lnSpc>
                <a:spcPct val="80000"/>
              </a:lnSpc>
            </a:pPr>
            <a:endParaRPr 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Rectangle 2"/>
          <p:cNvSpPr>
            <a:spLocks noGrp="1" noRot="1" noChangeAspect="1" noTextEdit="1"/>
          </p:cNvSpPr>
          <p:nvPr>
            <p:ph type="sldImg"/>
          </p:nvPr>
        </p:nvSpPr>
        <p:spPr bwMode="auto">
          <a:noFill/>
          <a:ln>
            <a:solidFill>
              <a:srgbClr val="000000"/>
            </a:solidFill>
            <a:miter lim="800000"/>
            <a:headEnd/>
            <a:tailEnd/>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61442" name="Rectangle 3"/>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normAutofit/>
          </a:bodyPr>
          <a:lstStyle/>
          <a:p>
            <a:pPr>
              <a:lnSpc>
                <a:spcPct val="80000"/>
              </a:lnSpc>
            </a:pPr>
            <a:endParaRPr 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Slide Image Placeholder 1"/>
          <p:cNvSpPr>
            <a:spLocks noGrp="1" noRot="1" noChangeAspect="1" noTextEdit="1"/>
          </p:cNvSpPr>
          <p:nvPr>
            <p:ph type="sldImg"/>
          </p:nvPr>
        </p:nvSpPr>
        <p:spPr bwMode="auto">
          <a:noFill/>
          <a:ln>
            <a:solidFill>
              <a:srgbClr val="000000"/>
            </a:solidFill>
            <a:miter lim="800000"/>
            <a:headEnd/>
            <a:tailEnd/>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74754"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normAutofit/>
          </a:bodyPr>
          <a:lstStyle/>
          <a:p>
            <a:pPr>
              <a:buFontTx/>
              <a:buAutoNum type="arabicPeriod"/>
            </a:pPr>
            <a:endParaRPr lang="en-US" dirty="0"/>
          </a:p>
        </p:txBody>
      </p:sp>
      <p:sp>
        <p:nvSpPr>
          <p:cNvPr id="74755"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fld id="{B9F389DF-F0A4-EE4C-B254-FDD6B2D7095C}" type="slidenum">
              <a:rPr lang="en-US" sz="1200">
                <a:latin typeface="Calibri" charset="0"/>
              </a:rPr>
              <a:pPr/>
              <a:t>19</a:t>
            </a:fld>
            <a:endParaRPr lang="en-US" sz="1200">
              <a:latin typeface="Calibri"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Rectangle 2"/>
          <p:cNvSpPr>
            <a:spLocks noGrp="1" noRot="1" noChangeAspect="1" noTextEdit="1"/>
          </p:cNvSpPr>
          <p:nvPr>
            <p:ph type="sldImg"/>
          </p:nvPr>
        </p:nvSpPr>
        <p:spPr bwMode="auto">
          <a:noFill/>
          <a:ln>
            <a:solidFill>
              <a:srgbClr val="000000"/>
            </a:solidFill>
            <a:miter lim="800000"/>
            <a:headEnd/>
            <a:tailEnd/>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86018" name="Rectangle 3"/>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2"/>
          <p:cNvSpPr>
            <a:spLocks noGrp="1" noRot="1" noChangeAspect="1" noTextEdit="1"/>
          </p:cNvSpPr>
          <p:nvPr>
            <p:ph type="sldImg"/>
          </p:nvPr>
        </p:nvSpPr>
        <p:spPr bwMode="auto">
          <a:noFill/>
          <a:ln>
            <a:solidFill>
              <a:srgbClr val="000000"/>
            </a:solidFill>
            <a:miter lim="800000"/>
            <a:headEnd/>
            <a:tailEnd/>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18434" name="Rectangle 3"/>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Rectangle 2"/>
          <p:cNvSpPr>
            <a:spLocks noGrp="1" noRot="1" noChangeAspect="1" noTextEdit="1"/>
          </p:cNvSpPr>
          <p:nvPr>
            <p:ph type="sldImg"/>
          </p:nvPr>
        </p:nvSpPr>
        <p:spPr bwMode="auto">
          <a:noFill/>
          <a:ln>
            <a:solidFill>
              <a:srgbClr val="000000"/>
            </a:solidFill>
            <a:miter lim="800000"/>
            <a:headEnd/>
            <a:tailEnd/>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89090" name="Rectangle 3"/>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D4D3344-67BB-A845-BD62-512449171D74}" type="slidenum">
              <a:rPr lang="en-US" smtClean="0"/>
              <a:pPr>
                <a:defRPr/>
              </a:pPr>
              <a:t>23</a:t>
            </a:fld>
            <a:endParaRPr lang="en-US"/>
          </a:p>
        </p:txBody>
      </p:sp>
    </p:spTree>
    <p:extLst>
      <p:ext uri="{BB962C8B-B14F-4D97-AF65-F5344CB8AC3E}">
        <p14:creationId xmlns:p14="http://schemas.microsoft.com/office/powerpoint/2010/main" val="20724645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Slide Image Placeholder 1"/>
          <p:cNvSpPr>
            <a:spLocks noGrp="1" noRot="1" noChangeAspect="1" noTextEdit="1"/>
          </p:cNvSpPr>
          <p:nvPr>
            <p:ph type="sldImg"/>
          </p:nvPr>
        </p:nvSpPr>
        <p:spPr bwMode="auto">
          <a:noFill/>
          <a:ln>
            <a:solidFill>
              <a:srgbClr val="000000"/>
            </a:solidFill>
            <a:miter lim="800000"/>
            <a:headEnd/>
            <a:tailEnd/>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79874"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a:p>
        </p:txBody>
      </p:sp>
      <p:sp>
        <p:nvSpPr>
          <p:cNvPr id="79875"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fld id="{78C4040D-11A7-2540-98EF-8BCA8CBEBA44}" type="slidenum">
              <a:rPr lang="en-US" sz="1200">
                <a:latin typeface="Calibri" charset="0"/>
              </a:rPr>
              <a:pPr/>
              <a:t>25</a:t>
            </a:fld>
            <a:endParaRPr lang="en-US" sz="1200">
              <a:latin typeface="Calibri"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CD4D3344-67BB-A845-BD62-512449171D74}" type="slidenum">
              <a:rPr lang="en-US" smtClean="0"/>
              <a:pPr>
                <a:defRPr/>
              </a:pPr>
              <a:t>26</a:t>
            </a:fld>
            <a:endParaRPr lang="en-US"/>
          </a:p>
        </p:txBody>
      </p:sp>
    </p:spTree>
    <p:extLst>
      <p:ext uri="{BB962C8B-B14F-4D97-AF65-F5344CB8AC3E}">
        <p14:creationId xmlns:p14="http://schemas.microsoft.com/office/powerpoint/2010/main" val="273251643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Rectangle 2"/>
          <p:cNvSpPr>
            <a:spLocks noGrp="1" noRot="1" noChangeAspect="1" noTextEdit="1"/>
          </p:cNvSpPr>
          <p:nvPr>
            <p:ph type="sldImg"/>
          </p:nvPr>
        </p:nvSpPr>
        <p:spPr bwMode="auto">
          <a:noFill/>
          <a:ln>
            <a:solidFill>
              <a:srgbClr val="000000"/>
            </a:solidFill>
            <a:miter lim="800000"/>
            <a:headEnd/>
            <a:tailEnd/>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61442" name="Rectangle 3"/>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a:lnSpc>
                <a:spcPct val="80000"/>
              </a:lnSpc>
            </a:pPr>
            <a:endParaRPr lang="en-US"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CD4D3344-67BB-A845-BD62-512449171D74}" type="slidenum">
              <a:rPr lang="en-US" smtClean="0"/>
              <a:pPr>
                <a:defRPr/>
              </a:pPr>
              <a:t>32</a:t>
            </a:fld>
            <a:endParaRPr lang="en-US"/>
          </a:p>
        </p:txBody>
      </p:sp>
    </p:spTree>
    <p:extLst>
      <p:ext uri="{BB962C8B-B14F-4D97-AF65-F5344CB8AC3E}">
        <p14:creationId xmlns:p14="http://schemas.microsoft.com/office/powerpoint/2010/main" val="331379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CD4D3344-67BB-A845-BD62-512449171D74}" type="slidenum">
              <a:rPr lang="en-US" smtClean="0"/>
              <a:pPr>
                <a:defRPr/>
              </a:pPr>
              <a:t>33</a:t>
            </a:fld>
            <a:endParaRPr lang="en-US"/>
          </a:p>
        </p:txBody>
      </p:sp>
    </p:spTree>
    <p:extLst>
      <p:ext uri="{BB962C8B-B14F-4D97-AF65-F5344CB8AC3E}">
        <p14:creationId xmlns:p14="http://schemas.microsoft.com/office/powerpoint/2010/main" val="223094820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CD4D3344-67BB-A845-BD62-512449171D74}" type="slidenum">
              <a:rPr lang="en-US" smtClean="0"/>
              <a:pPr>
                <a:defRPr/>
              </a:pPr>
              <a:t>34</a:t>
            </a:fld>
            <a:endParaRPr lang="en-US"/>
          </a:p>
        </p:txBody>
      </p:sp>
    </p:spTree>
    <p:extLst>
      <p:ext uri="{BB962C8B-B14F-4D97-AF65-F5344CB8AC3E}">
        <p14:creationId xmlns:p14="http://schemas.microsoft.com/office/powerpoint/2010/main" val="127492842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D4D3344-67BB-A845-BD62-512449171D74}" type="slidenum">
              <a:rPr lang="en-US" smtClean="0"/>
              <a:pPr>
                <a:defRPr/>
              </a:pPr>
              <a:t>47</a:t>
            </a:fld>
            <a:endParaRPr lang="en-US"/>
          </a:p>
        </p:txBody>
      </p:sp>
    </p:spTree>
    <p:extLst>
      <p:ext uri="{BB962C8B-B14F-4D97-AF65-F5344CB8AC3E}">
        <p14:creationId xmlns:p14="http://schemas.microsoft.com/office/powerpoint/2010/main" val="17190744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5"/>
          </p:nvPr>
        </p:nvSpPr>
        <p:spPr/>
        <p:txBody>
          <a:bodyPr/>
          <a:lstStyle/>
          <a:p>
            <a:pPr>
              <a:defRPr/>
            </a:pPr>
            <a:fld id="{CD4D3344-67BB-A845-BD62-512449171D74}" type="slidenum">
              <a:rPr lang="en-US" smtClean="0"/>
              <a:pPr>
                <a:defRPr/>
              </a:pPr>
              <a:t>49</a:t>
            </a:fld>
            <a:endParaRPr lang="en-US"/>
          </a:p>
        </p:txBody>
      </p:sp>
    </p:spTree>
    <p:extLst>
      <p:ext uri="{BB962C8B-B14F-4D97-AF65-F5344CB8AC3E}">
        <p14:creationId xmlns:p14="http://schemas.microsoft.com/office/powerpoint/2010/main" val="32139338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Slide Image Placeholder 1"/>
          <p:cNvSpPr>
            <a:spLocks noGrp="1" noRot="1" noChangeAspect="1" noTextEdit="1"/>
          </p:cNvSpPr>
          <p:nvPr>
            <p:ph type="sldImg"/>
          </p:nvPr>
        </p:nvSpPr>
        <p:spPr bwMode="auto">
          <a:noFill/>
          <a:ln>
            <a:solidFill>
              <a:srgbClr val="000000"/>
            </a:solidFill>
            <a:miter lim="800000"/>
            <a:headEnd/>
            <a:tailEnd/>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92162"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a:p>
        </p:txBody>
      </p:sp>
      <p:sp>
        <p:nvSpPr>
          <p:cNvPr id="92163"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fld id="{39F164CB-F6C5-D24C-8E1E-F99AEF90BD09}" type="slidenum">
              <a:rPr lang="en-US" sz="1200">
                <a:latin typeface="Calibri" charset="0"/>
              </a:rPr>
              <a:pPr/>
              <a:t>2</a:t>
            </a:fld>
            <a:endParaRPr lang="en-US" sz="1200">
              <a:latin typeface="Calibri"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Rot="1" noChangeAspect="1" noTextEdit="1"/>
          </p:cNvSpPr>
          <p:nvPr>
            <p:ph type="sldImg"/>
          </p:nvPr>
        </p:nvSpPr>
        <p:spPr bwMode="auto">
          <a:noFill/>
          <a:ln>
            <a:solidFill>
              <a:srgbClr val="000000"/>
            </a:solidFill>
            <a:miter lim="800000"/>
            <a:headEnd/>
            <a:tailEnd/>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21506" name="Rectangle 3"/>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indent="0" eaLnBrk="1" hangingPunct="1">
              <a:spcBef>
                <a:spcPts val="600"/>
              </a:spcBef>
            </a:pPr>
            <a:endParaRPr lang="en-US" dirty="0"/>
          </a:p>
        </p:txBody>
      </p:sp>
      <p:sp>
        <p:nvSpPr>
          <p:cNvPr id="4" name="Slide Number Placeholder 3"/>
          <p:cNvSpPr>
            <a:spLocks noGrp="1"/>
          </p:cNvSpPr>
          <p:nvPr>
            <p:ph type="sldNum" sz="quarter" idx="10"/>
          </p:nvPr>
        </p:nvSpPr>
        <p:spPr/>
        <p:txBody>
          <a:bodyPr/>
          <a:lstStyle/>
          <a:p>
            <a:pPr>
              <a:defRPr/>
            </a:pPr>
            <a:fld id="{BCEFB007-88CF-0041-971F-1E367D550FDA}" type="slidenum">
              <a:rPr lang="en-US" smtClean="0"/>
              <a:pPr>
                <a:defRPr/>
              </a:pPr>
              <a:t>4</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p:cNvSpPr>
            <a:spLocks noGrp="1" noChangeArrowheads="1"/>
          </p:cNvSpPr>
          <p:nvPr>
            <p:ph type="sldNum" sz="quarter" idx="5"/>
          </p:nvPr>
        </p:nvSpPr>
        <p:spPr>
          <a:noFill/>
        </p:spPr>
        <p:txBody>
          <a:bodyPr/>
          <a:lstStyle/>
          <a:p>
            <a:fld id="{86A206FC-4038-5E44-BA7A-44FF055CCF6F}" type="slidenum">
              <a:rPr lang="en-US"/>
              <a:pPr/>
              <a:t>6</a:t>
            </a:fld>
            <a:endParaRPr lang="en-US"/>
          </a:p>
        </p:txBody>
      </p:sp>
      <p:sp>
        <p:nvSpPr>
          <p:cNvPr id="73731" name="Rectangle 2"/>
          <p:cNvSpPr>
            <a:spLocks noGrp="1" noRot="1" noChangeAspect="1" noChangeArrowheads="1" noTextEdit="1"/>
          </p:cNvSpPr>
          <p:nvPr>
            <p:ph type="sldImg"/>
          </p:nvPr>
        </p:nvSpPr>
        <p:spPr>
          <a:ln/>
        </p:spPr>
      </p:sp>
      <p:sp>
        <p:nvSpPr>
          <p:cNvPr id="73732" name="Rectangle 3"/>
          <p:cNvSpPr>
            <a:spLocks noGrp="1" noChangeArrowheads="1"/>
          </p:cNvSpPr>
          <p:nvPr>
            <p:ph type="body" idx="1"/>
          </p:nvPr>
        </p:nvSpPr>
        <p:spPr>
          <a:noFill/>
          <a:ln/>
        </p:spPr>
        <p:txBody>
          <a:bodyPr>
            <a:normAutofit/>
          </a:bodyPr>
          <a:lstStyle/>
          <a:p>
            <a:pPr eaLnBrk="1" hangingPunct="1"/>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7"/>
          <p:cNvSpPr>
            <a:spLocks noGrp="1" noChangeArrowheads="1"/>
          </p:cNvSpPr>
          <p:nvPr>
            <p:ph type="sldNum" sz="quarter" idx="5"/>
          </p:nvPr>
        </p:nvSpPr>
        <p:spPr>
          <a:noFill/>
        </p:spPr>
        <p:txBody>
          <a:bodyPr/>
          <a:lstStyle/>
          <a:p>
            <a:fld id="{895AC768-4A2A-654B-9BDA-93A7E748543D}" type="slidenum">
              <a:rPr lang="en-US"/>
              <a:pPr/>
              <a:t>7</a:t>
            </a:fld>
            <a:endParaRPr lang="en-US"/>
          </a:p>
        </p:txBody>
      </p:sp>
      <p:sp>
        <p:nvSpPr>
          <p:cNvPr id="144387" name="Rectangle 1026"/>
          <p:cNvSpPr>
            <a:spLocks noGrp="1" noRot="1" noChangeAspect="1" noChangeArrowheads="1" noTextEdit="1"/>
          </p:cNvSpPr>
          <p:nvPr>
            <p:ph type="sldImg"/>
          </p:nvPr>
        </p:nvSpPr>
        <p:spPr>
          <a:ln/>
        </p:spPr>
      </p:sp>
      <p:sp>
        <p:nvSpPr>
          <p:cNvPr id="144388" name="Rectangle 1027"/>
          <p:cNvSpPr>
            <a:spLocks noGrp="1" noChangeArrowheads="1"/>
          </p:cNvSpPr>
          <p:nvPr>
            <p:ph type="body" idx="1"/>
          </p:nvPr>
        </p:nvSpPr>
        <p:spPr>
          <a:noFill/>
          <a:ln/>
        </p:spPr>
        <p:txBody>
          <a:bodyPr/>
          <a:lstStyle/>
          <a:p>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D4D3344-67BB-A845-BD62-512449171D74}" type="slidenum">
              <a:rPr lang="en-US" smtClean="0"/>
              <a:pPr>
                <a:defRPr/>
              </a:pPr>
              <a:t>8</a:t>
            </a:fld>
            <a:endParaRPr lang="en-US"/>
          </a:p>
        </p:txBody>
      </p:sp>
    </p:spTree>
    <p:extLst>
      <p:ext uri="{BB962C8B-B14F-4D97-AF65-F5344CB8AC3E}">
        <p14:creationId xmlns:p14="http://schemas.microsoft.com/office/powerpoint/2010/main" val="19574428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2"/>
          <p:cNvSpPr>
            <a:spLocks noGrp="1" noRot="1" noChangeAspect="1" noTextEdit="1"/>
          </p:cNvSpPr>
          <p:nvPr>
            <p:ph type="sldImg"/>
          </p:nvPr>
        </p:nvSpPr>
        <p:spPr bwMode="auto">
          <a:noFill/>
          <a:ln>
            <a:solidFill>
              <a:srgbClr val="000000"/>
            </a:solidFill>
            <a:miter lim="800000"/>
            <a:headEnd/>
            <a:tailEnd/>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43010" name="Rectangle 3"/>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defTabSz="928688"/>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pPr>
              <a:defRPr/>
            </a:pPr>
            <a:fld id="{EC09D430-603B-4B42-85B6-7F71015360C6}" type="datetime1">
              <a:rPr lang="en-US" smtClean="0"/>
              <a:pPr>
                <a:defRPr/>
              </a:pPr>
              <a:t>9/14/2023</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pPr>
              <a:defRPr/>
            </a:pPr>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pPr>
              <a:defRPr/>
            </a:pPr>
            <a:fld id="{B2F20C4E-CA71-1543-B722-3899074A4AAC}" type="slidenum">
              <a:rPr lang="en-US" smtClean="0"/>
              <a:pPr>
                <a:defRPr/>
              </a:pPr>
              <a:t>‹#›</a:t>
            </a:fld>
            <a:endParaRPr lang="en-US"/>
          </a:p>
        </p:txBody>
      </p:sp>
    </p:spTree>
    <p:extLst>
      <p:ext uri="{BB962C8B-B14F-4D97-AF65-F5344CB8AC3E}">
        <p14:creationId xmlns:p14="http://schemas.microsoft.com/office/powerpoint/2010/main" val="8856955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pPr>
              <a:defRPr/>
            </a:pPr>
            <a:fld id="{D902254A-7EF1-954B-BBDA-F1507CC198B6}" type="datetime1">
              <a:rPr lang="en-US" smtClean="0"/>
              <a:pPr>
                <a:defRPr/>
              </a:pPr>
              <a:t>9/14/2023</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pPr>
              <a:defRPr/>
            </a:pPr>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pPr>
              <a:defRPr/>
            </a:pPr>
            <a:fld id="{8DCA3809-3E64-394C-B111-8BD3F9A10547}" type="slidenum">
              <a:rPr lang="en-US" smtClean="0"/>
              <a:pPr>
                <a:defRPr/>
              </a:pPr>
              <a:t>‹#›</a:t>
            </a:fld>
            <a:endParaRPr lang="en-US"/>
          </a:p>
        </p:txBody>
      </p:sp>
    </p:spTree>
    <p:extLst>
      <p:ext uri="{BB962C8B-B14F-4D97-AF65-F5344CB8AC3E}">
        <p14:creationId xmlns:p14="http://schemas.microsoft.com/office/powerpoint/2010/main" val="8394133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pPr>
              <a:defRPr/>
            </a:pPr>
            <a:fld id="{94DF7BFC-A524-8341-AC21-384FC96CB087}" type="datetime1">
              <a:rPr lang="en-US" smtClean="0"/>
              <a:pPr>
                <a:defRPr/>
              </a:pPr>
              <a:t>9/14/2023</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pPr>
              <a:defRPr/>
            </a:pPr>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pPr>
              <a:defRPr/>
            </a:pPr>
            <a:fld id="{BA4B812C-5544-BF47-A8C8-49FA3D2A0207}" type="slidenum">
              <a:rPr lang="en-US" smtClean="0"/>
              <a:pPr>
                <a:defRPr/>
              </a:pPr>
              <a:t>‹#›</a:t>
            </a:fld>
            <a:endParaRPr lang="en-US"/>
          </a:p>
        </p:txBody>
      </p:sp>
    </p:spTree>
    <p:extLst>
      <p:ext uri="{BB962C8B-B14F-4D97-AF65-F5344CB8AC3E}">
        <p14:creationId xmlns:p14="http://schemas.microsoft.com/office/powerpoint/2010/main" val="34394372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pPr>
              <a:defRPr/>
            </a:pPr>
            <a:fld id="{3360E8BF-465F-394D-AF7B-87219AABBEE2}" type="datetime1">
              <a:rPr lang="en-US" smtClean="0"/>
              <a:pPr>
                <a:defRPr/>
              </a:pPr>
              <a:t>9/14/2023</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pPr>
              <a:defRPr/>
            </a:pPr>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pPr>
              <a:defRPr/>
            </a:pPr>
            <a:fld id="{8D2F13A0-BE48-B84F-86D5-7C10E402209A}" type="slidenum">
              <a:rPr lang="en-US" smtClean="0"/>
              <a:pPr>
                <a:defRPr/>
              </a:pPr>
              <a:t>‹#›</a:t>
            </a:fld>
            <a:endParaRPr lang="en-US"/>
          </a:p>
        </p:txBody>
      </p:sp>
    </p:spTree>
    <p:extLst>
      <p:ext uri="{BB962C8B-B14F-4D97-AF65-F5344CB8AC3E}">
        <p14:creationId xmlns:p14="http://schemas.microsoft.com/office/powerpoint/2010/main" val="28643154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pPr>
              <a:defRPr/>
            </a:pPr>
            <a:fld id="{50DC0F63-6D8B-B146-AF60-E8FC527F0460}" type="datetime1">
              <a:rPr lang="en-US" smtClean="0"/>
              <a:pPr>
                <a:defRPr/>
              </a:pPr>
              <a:t>9/14/2023</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pPr>
              <a:defRPr/>
            </a:pPr>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pPr>
              <a:defRPr/>
            </a:pPr>
            <a:fld id="{4C30F3D8-CC0F-2741-B0E0-CFCE1F8F28F0}" type="slidenum">
              <a:rPr lang="en-US" smtClean="0"/>
              <a:pPr>
                <a:defRPr/>
              </a:pPr>
              <a:t>‹#›</a:t>
            </a:fld>
            <a:endParaRPr lang="en-US"/>
          </a:p>
        </p:txBody>
      </p:sp>
    </p:spTree>
    <p:extLst>
      <p:ext uri="{BB962C8B-B14F-4D97-AF65-F5344CB8AC3E}">
        <p14:creationId xmlns:p14="http://schemas.microsoft.com/office/powerpoint/2010/main" val="28710884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pPr>
              <a:defRPr/>
            </a:pPr>
            <a:fld id="{8A244F2C-C5B9-FC4C-BA1B-F5B2573E0669}" type="datetime1">
              <a:rPr lang="en-US" smtClean="0"/>
              <a:pPr>
                <a:defRPr/>
              </a:pPr>
              <a:t>9/14/2023</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pPr>
              <a:defRPr/>
            </a:pPr>
            <a:endParaRPr lang="en-US"/>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pPr>
              <a:defRPr/>
            </a:pPr>
            <a:fld id="{DD864604-5530-0449-A808-B17A6285E1EC}" type="slidenum">
              <a:rPr lang="en-US" smtClean="0"/>
              <a:pPr>
                <a:defRPr/>
              </a:pPr>
              <a:t>‹#›</a:t>
            </a:fld>
            <a:endParaRPr lang="en-US"/>
          </a:p>
        </p:txBody>
      </p:sp>
    </p:spTree>
    <p:extLst>
      <p:ext uri="{BB962C8B-B14F-4D97-AF65-F5344CB8AC3E}">
        <p14:creationId xmlns:p14="http://schemas.microsoft.com/office/powerpoint/2010/main" val="23184276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457200" y="6356350"/>
            <a:ext cx="2133600" cy="365125"/>
          </a:xfrm>
          <a:prstGeom prst="rect">
            <a:avLst/>
          </a:prstGeom>
        </p:spPr>
        <p:txBody>
          <a:bodyPr/>
          <a:lstStyle/>
          <a:p>
            <a:pPr>
              <a:defRPr/>
            </a:pPr>
            <a:fld id="{CDC4BF26-F494-134A-9095-EA5347251E3B}" type="datetime1">
              <a:rPr lang="en-US" smtClean="0"/>
              <a:pPr>
                <a:defRPr/>
              </a:pPr>
              <a:t>9/14/2023</a:t>
            </a:fld>
            <a:endParaRPr lang="en-US"/>
          </a:p>
        </p:txBody>
      </p:sp>
      <p:sp>
        <p:nvSpPr>
          <p:cNvPr id="8" name="Footer Placeholder 7"/>
          <p:cNvSpPr>
            <a:spLocks noGrp="1"/>
          </p:cNvSpPr>
          <p:nvPr>
            <p:ph type="ftr" sz="quarter" idx="11"/>
          </p:nvPr>
        </p:nvSpPr>
        <p:spPr>
          <a:xfrm>
            <a:off x="3124200" y="6356350"/>
            <a:ext cx="2895600" cy="365125"/>
          </a:xfrm>
          <a:prstGeom prst="rect">
            <a:avLst/>
          </a:prstGeom>
        </p:spPr>
        <p:txBody>
          <a:bodyPr/>
          <a:lstStyle/>
          <a:p>
            <a:pPr>
              <a:defRPr/>
            </a:pPr>
            <a:endParaRPr lang="en-US"/>
          </a:p>
        </p:txBody>
      </p:sp>
      <p:sp>
        <p:nvSpPr>
          <p:cNvPr id="9" name="Slide Number Placeholder 8"/>
          <p:cNvSpPr>
            <a:spLocks noGrp="1"/>
          </p:cNvSpPr>
          <p:nvPr>
            <p:ph type="sldNum" sz="quarter" idx="12"/>
          </p:nvPr>
        </p:nvSpPr>
        <p:spPr>
          <a:xfrm>
            <a:off x="6553200" y="6356350"/>
            <a:ext cx="2133600" cy="365125"/>
          </a:xfrm>
          <a:prstGeom prst="rect">
            <a:avLst/>
          </a:prstGeom>
        </p:spPr>
        <p:txBody>
          <a:bodyPr/>
          <a:lstStyle/>
          <a:p>
            <a:pPr>
              <a:defRPr/>
            </a:pPr>
            <a:fld id="{6A38E72E-DBB3-3143-89B3-9F1278BD2FAE}" type="slidenum">
              <a:rPr lang="en-US" smtClean="0"/>
              <a:pPr>
                <a:defRPr/>
              </a:pPr>
              <a:t>‹#›</a:t>
            </a:fld>
            <a:endParaRPr lang="en-US"/>
          </a:p>
        </p:txBody>
      </p:sp>
    </p:spTree>
    <p:extLst>
      <p:ext uri="{BB962C8B-B14F-4D97-AF65-F5344CB8AC3E}">
        <p14:creationId xmlns:p14="http://schemas.microsoft.com/office/powerpoint/2010/main" val="17596186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a:xfrm>
            <a:off x="457200" y="6356350"/>
            <a:ext cx="2133600" cy="365125"/>
          </a:xfrm>
          <a:prstGeom prst="rect">
            <a:avLst/>
          </a:prstGeom>
        </p:spPr>
        <p:txBody>
          <a:bodyPr/>
          <a:lstStyle/>
          <a:p>
            <a:pPr>
              <a:defRPr/>
            </a:pPr>
            <a:fld id="{D522D3FE-FED6-DA48-B128-2557EBE00FAD}" type="datetime1">
              <a:rPr lang="en-US" smtClean="0"/>
              <a:pPr>
                <a:defRPr/>
              </a:pPr>
              <a:t>9/14/2023</a:t>
            </a:fld>
            <a:endParaRPr lang="en-US"/>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p>
            <a:pPr>
              <a:defRPr/>
            </a:pPr>
            <a:endParaRPr lang="en-US"/>
          </a:p>
        </p:txBody>
      </p:sp>
      <p:sp>
        <p:nvSpPr>
          <p:cNvPr id="5" name="Slide Number Placeholder 4"/>
          <p:cNvSpPr>
            <a:spLocks noGrp="1"/>
          </p:cNvSpPr>
          <p:nvPr>
            <p:ph type="sldNum" sz="quarter" idx="12"/>
          </p:nvPr>
        </p:nvSpPr>
        <p:spPr>
          <a:xfrm>
            <a:off x="6553200" y="6356350"/>
            <a:ext cx="2133600" cy="365125"/>
          </a:xfrm>
          <a:prstGeom prst="rect">
            <a:avLst/>
          </a:prstGeom>
        </p:spPr>
        <p:txBody>
          <a:bodyPr/>
          <a:lstStyle/>
          <a:p>
            <a:pPr>
              <a:defRPr/>
            </a:pPr>
            <a:fld id="{81E07A01-D96D-444D-923B-858D825BD28B}" type="slidenum">
              <a:rPr lang="en-US" smtClean="0"/>
              <a:pPr>
                <a:defRPr/>
              </a:pPr>
              <a:t>‹#›</a:t>
            </a:fld>
            <a:endParaRPr lang="en-US"/>
          </a:p>
        </p:txBody>
      </p:sp>
    </p:spTree>
    <p:extLst>
      <p:ext uri="{BB962C8B-B14F-4D97-AF65-F5344CB8AC3E}">
        <p14:creationId xmlns:p14="http://schemas.microsoft.com/office/powerpoint/2010/main" val="30954176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p>
            <a:pPr>
              <a:defRPr/>
            </a:pPr>
            <a:fld id="{1A3BA8B8-D4A5-844F-A920-AC414BAE6CAD}" type="datetime1">
              <a:rPr lang="en-US" smtClean="0"/>
              <a:pPr>
                <a:defRPr/>
              </a:pPr>
              <a:t>9/14/2023</a:t>
            </a:fld>
            <a:endParaRPr lang="en-US"/>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p>
            <a:pPr>
              <a:defRPr/>
            </a:pPr>
            <a:endParaRPr lang="en-US"/>
          </a:p>
        </p:txBody>
      </p:sp>
      <p:sp>
        <p:nvSpPr>
          <p:cNvPr id="4" name="Slide Number Placeholder 3"/>
          <p:cNvSpPr>
            <a:spLocks noGrp="1"/>
          </p:cNvSpPr>
          <p:nvPr>
            <p:ph type="sldNum" sz="quarter" idx="12"/>
          </p:nvPr>
        </p:nvSpPr>
        <p:spPr>
          <a:xfrm>
            <a:off x="6553200" y="6356350"/>
            <a:ext cx="2133600" cy="365125"/>
          </a:xfrm>
          <a:prstGeom prst="rect">
            <a:avLst/>
          </a:prstGeom>
        </p:spPr>
        <p:txBody>
          <a:bodyPr/>
          <a:lstStyle/>
          <a:p>
            <a:pPr>
              <a:defRPr/>
            </a:pPr>
            <a:fld id="{F9EE589F-09AA-6946-9DDB-7AAC9A194274}" type="slidenum">
              <a:rPr lang="en-US" smtClean="0"/>
              <a:pPr>
                <a:defRPr/>
              </a:pPr>
              <a:t>‹#›</a:t>
            </a:fld>
            <a:endParaRPr lang="en-US"/>
          </a:p>
        </p:txBody>
      </p:sp>
    </p:spTree>
    <p:extLst>
      <p:ext uri="{BB962C8B-B14F-4D97-AF65-F5344CB8AC3E}">
        <p14:creationId xmlns:p14="http://schemas.microsoft.com/office/powerpoint/2010/main" val="19394746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pPr>
              <a:defRPr/>
            </a:pPr>
            <a:fld id="{5BE2F0EC-1B11-6544-9903-ABFF48734C22}" type="datetime1">
              <a:rPr lang="en-US" smtClean="0"/>
              <a:pPr>
                <a:defRPr/>
              </a:pPr>
              <a:t>9/14/2023</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pPr>
              <a:defRPr/>
            </a:pPr>
            <a:endParaRPr lang="en-US"/>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pPr>
              <a:defRPr/>
            </a:pPr>
            <a:fld id="{9E0A2934-D97E-F246-BFBC-8FBBDB37B3AE}" type="slidenum">
              <a:rPr lang="en-US" smtClean="0"/>
              <a:pPr>
                <a:defRPr/>
              </a:pPr>
              <a:t>‹#›</a:t>
            </a:fld>
            <a:endParaRPr lang="en-US"/>
          </a:p>
        </p:txBody>
      </p:sp>
    </p:spTree>
    <p:extLst>
      <p:ext uri="{BB962C8B-B14F-4D97-AF65-F5344CB8AC3E}">
        <p14:creationId xmlns:p14="http://schemas.microsoft.com/office/powerpoint/2010/main" val="663588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pPr>
              <a:defRPr/>
            </a:pPr>
            <a:fld id="{606A8528-2BFF-684D-9ED3-9F238F71EC0A}" type="datetime1">
              <a:rPr lang="en-US" smtClean="0"/>
              <a:pPr>
                <a:defRPr/>
              </a:pPr>
              <a:t>9/14/2023</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pPr>
              <a:defRPr/>
            </a:pPr>
            <a:endParaRPr lang="en-US"/>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pPr>
              <a:defRPr/>
            </a:pPr>
            <a:fld id="{E4947238-12F4-5444-B7FE-8B5132C458C2}" type="slidenum">
              <a:rPr lang="en-US" smtClean="0"/>
              <a:pPr>
                <a:defRPr/>
              </a:pPr>
              <a:t>‹#›</a:t>
            </a:fld>
            <a:endParaRPr lang="en-US"/>
          </a:p>
        </p:txBody>
      </p:sp>
    </p:spTree>
    <p:extLst>
      <p:ext uri="{BB962C8B-B14F-4D97-AF65-F5344CB8AC3E}">
        <p14:creationId xmlns:p14="http://schemas.microsoft.com/office/powerpoint/2010/main" val="6499509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752601"/>
            <a:ext cx="8229600" cy="46482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09218061"/>
      </p:ext>
    </p:extLst>
  </p:cSld>
  <p:clrMap bg1="lt1" tx1="dk1" bg2="lt2" tx2="dk2" accent1="accent1" accent2="accent2" accent3="accent3" accent4="accent4" accent5="accent5" accent6="accent6" hlink="hlink" folHlink="folHlink"/>
  <p:sldLayoutIdLst>
    <p:sldLayoutId id="2147484058" r:id="rId1"/>
    <p:sldLayoutId id="2147484059" r:id="rId2"/>
    <p:sldLayoutId id="2147484060" r:id="rId3"/>
    <p:sldLayoutId id="2147484061" r:id="rId4"/>
    <p:sldLayoutId id="2147484062" r:id="rId5"/>
    <p:sldLayoutId id="2147484063" r:id="rId6"/>
    <p:sldLayoutId id="2147484064" r:id="rId7"/>
    <p:sldLayoutId id="2147484065" r:id="rId8"/>
    <p:sldLayoutId id="2147484066" r:id="rId9"/>
    <p:sldLayoutId id="2147484067" r:id="rId10"/>
    <p:sldLayoutId id="2147484068" r:id="rId11"/>
  </p:sldLayoutIdLst>
  <p:hf sldNum="0" hdr="0" ftr="0" dt="0"/>
  <p:txStyles>
    <p:titleStyle>
      <a:lvl1pPr algn="ctr" defTabSz="457200" rtl="0" eaLnBrk="1" latinLnBrk="0" hangingPunct="1">
        <a:spcBef>
          <a:spcPct val="0"/>
        </a:spcBef>
        <a:buNone/>
        <a:defRPr sz="4400" kern="1200">
          <a:solidFill>
            <a:schemeClr val="tx1"/>
          </a:solidFill>
          <a:latin typeface="Avenir Black"/>
          <a:ea typeface="+mj-ea"/>
          <a:cs typeface="Avenir Black"/>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Avenir Book"/>
          <a:ea typeface="+mn-ea"/>
          <a:cs typeface="Avenir Book"/>
        </a:defRPr>
      </a:lvl1pPr>
      <a:lvl2pPr marL="742950" indent="-285750" algn="l" defTabSz="457200" rtl="0" eaLnBrk="1" latinLnBrk="0" hangingPunct="1">
        <a:spcBef>
          <a:spcPct val="20000"/>
        </a:spcBef>
        <a:buFont typeface="Arial"/>
        <a:buChar char="–"/>
        <a:defRPr sz="2800" kern="1200">
          <a:solidFill>
            <a:schemeClr val="tx1"/>
          </a:solidFill>
          <a:latin typeface="Avenir Book"/>
          <a:ea typeface="+mn-ea"/>
          <a:cs typeface="Avenir Book"/>
        </a:defRPr>
      </a:lvl2pPr>
      <a:lvl3pPr marL="1143000" indent="-228600" algn="l" defTabSz="457200" rtl="0" eaLnBrk="1" latinLnBrk="0" hangingPunct="1">
        <a:spcBef>
          <a:spcPct val="20000"/>
        </a:spcBef>
        <a:buFont typeface="Arial"/>
        <a:buChar char="•"/>
        <a:defRPr sz="2400" kern="1200">
          <a:solidFill>
            <a:schemeClr val="tx1"/>
          </a:solidFill>
          <a:latin typeface="Avenir Book"/>
          <a:ea typeface="+mn-ea"/>
          <a:cs typeface="Avenir Book"/>
        </a:defRPr>
      </a:lvl3pPr>
      <a:lvl4pPr marL="1600200" indent="-228600" algn="l" defTabSz="457200" rtl="0" eaLnBrk="1" latinLnBrk="0" hangingPunct="1">
        <a:spcBef>
          <a:spcPct val="20000"/>
        </a:spcBef>
        <a:buFont typeface="Arial"/>
        <a:buChar char="–"/>
        <a:defRPr sz="2000" kern="1200">
          <a:solidFill>
            <a:schemeClr val="tx1"/>
          </a:solidFill>
          <a:latin typeface="Avenir Book"/>
          <a:ea typeface="+mn-ea"/>
          <a:cs typeface="Avenir Book"/>
        </a:defRPr>
      </a:lvl4pPr>
      <a:lvl5pPr marL="2057400" indent="-228600" algn="l" defTabSz="457200" rtl="0" eaLnBrk="1" latinLnBrk="0" hangingPunct="1">
        <a:spcBef>
          <a:spcPct val="20000"/>
        </a:spcBef>
        <a:buFont typeface="Arial"/>
        <a:buChar char="»"/>
        <a:defRPr sz="2000" kern="1200">
          <a:solidFill>
            <a:schemeClr val="tx1"/>
          </a:solidFill>
          <a:latin typeface="Avenir Book"/>
          <a:ea typeface="+mn-ea"/>
          <a:cs typeface="Avenir Book"/>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5.jpeg"/></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30.jfi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31.jpg"/></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28.png"/></Relationships>
</file>

<file path=ppt/slides/_rels/slide22.xml.rels><?xml version="1.0" encoding="UTF-8" standalone="yes"?>
<Relationships xmlns="http://schemas.openxmlformats.org/package/2006/relationships"><Relationship Id="rId2" Type="http://schemas.openxmlformats.org/officeDocument/2006/relationships/image" Target="../media/image34.jfif"/><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36.jpeg"/></Relationships>
</file>

<file path=ppt/slides/_rels/slide27.xml.rels><?xml version="1.0" encoding="UTF-8" standalone="yes"?>
<Relationships xmlns="http://schemas.openxmlformats.org/package/2006/relationships"><Relationship Id="rId3" Type="http://schemas.openxmlformats.org/officeDocument/2006/relationships/image" Target="../media/image37.jpeg"/><Relationship Id="rId7" Type="http://schemas.openxmlformats.org/officeDocument/2006/relationships/image" Target="../media/image41.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jpe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tif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2.jpeg"/><Relationship Id="rId7"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image" Target="../media/image3.jpe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0.jpeg"/><Relationship Id="rId4" Type="http://schemas.openxmlformats.org/officeDocument/2006/relationships/image" Target="../media/image9.jpe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8.jpeg"/><Relationship Id="rId5" Type="http://schemas.openxmlformats.org/officeDocument/2006/relationships/image" Target="../media/image17.jpeg"/><Relationship Id="rId4" Type="http://schemas.openxmlformats.org/officeDocument/2006/relationships/image" Target="../media/image16.jpe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jpe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2.jpeg"/><Relationship Id="rId5" Type="http://schemas.openxmlformats.org/officeDocument/2006/relationships/image" Target="../media/image21.jpeg"/><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ethics_signs.jpg"/>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609600" y="0"/>
            <a:ext cx="10290788" cy="6858000"/>
          </a:xfrm>
          <a:prstGeom prst="rect">
            <a:avLst/>
          </a:prstGeom>
        </p:spPr>
      </p:pic>
      <p:sp>
        <p:nvSpPr>
          <p:cNvPr id="3" name="Title 2"/>
          <p:cNvSpPr>
            <a:spLocks noGrp="1"/>
          </p:cNvSpPr>
          <p:nvPr>
            <p:ph type="ctrTitle"/>
          </p:nvPr>
        </p:nvSpPr>
        <p:spPr>
          <a:xfrm>
            <a:off x="3429000" y="347069"/>
            <a:ext cx="5486400" cy="1295400"/>
          </a:xfrm>
          <a:effectLst>
            <a:outerShdw blurRad="50800" dist="38100" dir="2700000" algn="tl" rotWithShape="0">
              <a:prstClr val="black">
                <a:alpha val="40000"/>
              </a:prstClr>
            </a:outerShdw>
          </a:effectLst>
        </p:spPr>
        <p:txBody>
          <a:bodyPr>
            <a:normAutofit fontScale="90000"/>
          </a:bodyPr>
          <a:lstStyle/>
          <a:p>
            <a:pPr algn="r">
              <a:spcAft>
                <a:spcPts val="3000"/>
              </a:spcAft>
            </a:pPr>
            <a:r>
              <a:rPr lang="en-US" dirty="0"/>
              <a:t>Research Ethics &amp; Open Science</a:t>
            </a:r>
            <a:endParaRPr lang="en-US" sz="3200" dirty="0">
              <a:solidFill>
                <a:schemeClr val="tx1">
                  <a:lumMod val="50000"/>
                  <a:lumOff val="50000"/>
                </a:schemeClr>
              </a:solidFill>
              <a:latin typeface="Avenir Book"/>
              <a:cs typeface="Avenir Book"/>
            </a:endParaRPr>
          </a:p>
        </p:txBody>
      </p:sp>
      <p:sp>
        <p:nvSpPr>
          <p:cNvPr id="6" name="Rectangle 5"/>
          <p:cNvSpPr/>
          <p:nvPr/>
        </p:nvSpPr>
        <p:spPr>
          <a:xfrm>
            <a:off x="5351227" y="1989538"/>
            <a:ext cx="2978636" cy="461665"/>
          </a:xfrm>
          <a:prstGeom prst="rect">
            <a:avLst/>
          </a:prstGeom>
          <a:effectLst>
            <a:outerShdw blurRad="50800" dist="38100" dir="2700000" algn="tl" rotWithShape="0">
              <a:prstClr val="black">
                <a:alpha val="40000"/>
              </a:prstClr>
            </a:outerShdw>
          </a:effectLst>
        </p:spPr>
        <p:txBody>
          <a:bodyPr wrap="none">
            <a:spAutoFit/>
          </a:bodyPr>
          <a:lstStyle/>
          <a:p>
            <a:pPr algn="r"/>
            <a:r>
              <a:rPr lang="en-US" sz="2400" dirty="0">
                <a:solidFill>
                  <a:schemeClr val="bg1"/>
                </a:solidFill>
                <a:latin typeface="Avenir Book"/>
                <a:cs typeface="Avenir Book"/>
              </a:rPr>
              <a:t>Research Methods 1</a:t>
            </a:r>
            <a:endParaRPr lang="en-US" sz="2400" dirty="0">
              <a:solidFill>
                <a:schemeClr val="bg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33400"/>
            <a:ext cx="8229600" cy="1143000"/>
          </a:xfrm>
        </p:spPr>
        <p:txBody>
          <a:bodyPr/>
          <a:lstStyle/>
          <a:p>
            <a:pPr eaLnBrk="1" fontAlgn="auto" hangingPunct="1">
              <a:spcAft>
                <a:spcPts val="0"/>
              </a:spcAft>
              <a:defRPr/>
            </a:pPr>
            <a:r>
              <a:rPr lang="en-US" dirty="0">
                <a:ea typeface="+mj-ea"/>
                <a:cs typeface="+mj-cs"/>
              </a:rPr>
              <a:t>The Belmont Report (1979)</a:t>
            </a:r>
          </a:p>
        </p:txBody>
      </p:sp>
      <p:sp>
        <p:nvSpPr>
          <p:cNvPr id="6" name="Content Placeholder 2"/>
          <p:cNvSpPr txBox="1">
            <a:spLocks/>
          </p:cNvSpPr>
          <p:nvPr/>
        </p:nvSpPr>
        <p:spPr bwMode="auto">
          <a:xfrm>
            <a:off x="4495800" y="1908175"/>
            <a:ext cx="3657600" cy="1901825"/>
          </a:xfrm>
          <a:prstGeom prst="rect">
            <a:avLst/>
          </a:prstGeom>
          <a:noFill/>
          <a:ln w="9525">
            <a:noFill/>
            <a:miter lim="800000"/>
            <a:headEnd/>
            <a:tailEnd/>
          </a:ln>
        </p:spPr>
        <p:txBody>
          <a:bodyPr/>
          <a:lstStyle/>
          <a:p>
            <a:pPr marL="273050" indent="-273050">
              <a:spcBef>
                <a:spcPct val="20000"/>
              </a:spcBef>
              <a:buClr>
                <a:schemeClr val="accent1"/>
              </a:buClr>
              <a:buSzPct val="85000"/>
              <a:defRPr/>
            </a:pPr>
            <a:r>
              <a:rPr lang="en-US" sz="2400" dirty="0">
                <a:solidFill>
                  <a:srgbClr val="000000"/>
                </a:solidFill>
                <a:latin typeface="Avenir Black"/>
                <a:ea typeface="+mn-ea"/>
                <a:cs typeface="Avenir Black"/>
              </a:rPr>
              <a:t>Three Basic Principles</a:t>
            </a:r>
          </a:p>
          <a:p>
            <a:pPr marL="280988" indent="-280988">
              <a:spcBef>
                <a:spcPct val="20000"/>
              </a:spcBef>
              <a:buClr>
                <a:schemeClr val="accent1"/>
              </a:buClr>
              <a:buSzPct val="85000"/>
              <a:buFont typeface="+mj-lt"/>
              <a:buAutoNum type="arabicPeriod"/>
              <a:defRPr/>
            </a:pPr>
            <a:r>
              <a:rPr lang="en-US" sz="2400" dirty="0">
                <a:solidFill>
                  <a:srgbClr val="000000"/>
                </a:solidFill>
                <a:latin typeface="Avenir Book"/>
                <a:ea typeface="+mn-ea"/>
                <a:cs typeface="Avenir Book"/>
              </a:rPr>
              <a:t>Respect for Persons</a:t>
            </a:r>
          </a:p>
          <a:p>
            <a:pPr marL="280988" indent="-280988">
              <a:spcBef>
                <a:spcPct val="20000"/>
              </a:spcBef>
              <a:buClr>
                <a:schemeClr val="accent1"/>
              </a:buClr>
              <a:buSzPct val="85000"/>
              <a:buFont typeface="+mj-lt"/>
              <a:buAutoNum type="arabicPeriod"/>
              <a:defRPr/>
            </a:pPr>
            <a:r>
              <a:rPr lang="en-US" sz="2400" dirty="0">
                <a:solidFill>
                  <a:srgbClr val="000000"/>
                </a:solidFill>
                <a:latin typeface="Avenir Book"/>
                <a:ea typeface="+mn-ea"/>
                <a:cs typeface="Avenir Book"/>
              </a:rPr>
              <a:t>Beneficence</a:t>
            </a:r>
          </a:p>
          <a:p>
            <a:pPr marL="280988" indent="-280988">
              <a:spcBef>
                <a:spcPct val="20000"/>
              </a:spcBef>
              <a:buClr>
                <a:schemeClr val="accent1"/>
              </a:buClr>
              <a:buSzPct val="85000"/>
              <a:buFont typeface="+mj-lt"/>
              <a:buAutoNum type="arabicPeriod"/>
              <a:defRPr/>
            </a:pPr>
            <a:r>
              <a:rPr lang="en-US" sz="2400" dirty="0">
                <a:solidFill>
                  <a:srgbClr val="000000"/>
                </a:solidFill>
                <a:latin typeface="Avenir Book"/>
                <a:ea typeface="+mn-ea"/>
                <a:cs typeface="Avenir Book"/>
              </a:rPr>
              <a:t>Justice</a:t>
            </a:r>
          </a:p>
        </p:txBody>
      </p:sp>
      <p:pic>
        <p:nvPicPr>
          <p:cNvPr id="41987" name="Picture 3"/>
          <p:cNvPicPr>
            <a:picLocks noChangeAspect="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4457700" y="3962400"/>
            <a:ext cx="3924300" cy="24161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1988" name="Picture 4" descr="belmont cover.jpe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09600" y="1846263"/>
            <a:ext cx="3505200" cy="45545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0"/>
            <a:ext cx="4953000" cy="1295400"/>
          </a:xfrm>
          <a:prstGeom prst="rect">
            <a:avLst/>
          </a:prstGeom>
          <a:solidFill>
            <a:srgbClr val="2F455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033" name="Content Placeholder 2"/>
          <p:cNvSpPr>
            <a:spLocks noGrp="1"/>
          </p:cNvSpPr>
          <p:nvPr>
            <p:ph idx="1"/>
          </p:nvPr>
        </p:nvSpPr>
        <p:spPr>
          <a:xfrm>
            <a:off x="914400" y="2209800"/>
            <a:ext cx="7315200" cy="838200"/>
          </a:xfrm>
        </p:spPr>
        <p:txBody>
          <a:bodyPr>
            <a:normAutofit fontScale="70000" lnSpcReduction="20000"/>
          </a:bodyPr>
          <a:lstStyle/>
          <a:p>
            <a:pPr marL="0" indent="0" eaLnBrk="1" hangingPunct="1">
              <a:lnSpc>
                <a:spcPct val="120000"/>
              </a:lnSpc>
              <a:buFont typeface="Wingdings 2" charset="0"/>
              <a:buNone/>
            </a:pPr>
            <a:r>
              <a:rPr lang="en-US" i="1" dirty="0">
                <a:ea typeface="MS PGothic" charset="0"/>
              </a:rPr>
              <a:t>A common set of principles and standards upon which psychologists build their professional and scientific work</a:t>
            </a:r>
          </a:p>
          <a:p>
            <a:pPr marL="0" indent="0" eaLnBrk="1" hangingPunct="1">
              <a:lnSpc>
                <a:spcPct val="120000"/>
              </a:lnSpc>
              <a:buFont typeface="Wingdings 2" charset="0"/>
              <a:buNone/>
            </a:pPr>
            <a:endParaRPr lang="en-US" dirty="0">
              <a:ea typeface="MS PGothic" charset="0"/>
            </a:endParaRPr>
          </a:p>
        </p:txBody>
      </p:sp>
      <p:sp>
        <p:nvSpPr>
          <p:cNvPr id="44034" name="Content Placeholder 2"/>
          <p:cNvSpPr txBox="1">
            <a:spLocks/>
          </p:cNvSpPr>
          <p:nvPr/>
        </p:nvSpPr>
        <p:spPr bwMode="auto">
          <a:xfrm>
            <a:off x="1524000" y="3276600"/>
            <a:ext cx="7162800" cy="2438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marL="273050" indent="-273050">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pPr>
              <a:spcBef>
                <a:spcPct val="20000"/>
              </a:spcBef>
              <a:spcAft>
                <a:spcPts val="600"/>
              </a:spcAft>
              <a:buClr>
                <a:schemeClr val="accent1"/>
              </a:buClr>
              <a:buSzPct val="85000"/>
            </a:pPr>
            <a:r>
              <a:rPr lang="en-US" sz="2800" dirty="0">
                <a:solidFill>
                  <a:schemeClr val="tx2"/>
                </a:solidFill>
                <a:latin typeface="Avenir Black"/>
                <a:cs typeface="Avenir Black"/>
              </a:rPr>
              <a:t>The Five Basic Principles</a:t>
            </a:r>
          </a:p>
          <a:p>
            <a:pPr marL="457200" indent="-457200">
              <a:spcBef>
                <a:spcPct val="20000"/>
              </a:spcBef>
              <a:buClr>
                <a:schemeClr val="tx2"/>
              </a:buClr>
              <a:buFont typeface="+mj-lt"/>
              <a:buAutoNum type="alphaUcPeriod"/>
            </a:pPr>
            <a:r>
              <a:rPr lang="en-US" dirty="0">
                <a:latin typeface="Avenir Book"/>
                <a:cs typeface="Avenir Book"/>
              </a:rPr>
              <a:t>Beneficence and Non-maleficence</a:t>
            </a:r>
          </a:p>
          <a:p>
            <a:pPr marL="457200" indent="-457200">
              <a:spcBef>
                <a:spcPct val="20000"/>
              </a:spcBef>
              <a:buClr>
                <a:schemeClr val="tx2"/>
              </a:buClr>
              <a:buFont typeface="+mj-lt"/>
              <a:buAutoNum type="alphaUcPeriod"/>
            </a:pPr>
            <a:r>
              <a:rPr lang="en-US" dirty="0">
                <a:latin typeface="Avenir Book"/>
                <a:cs typeface="Avenir Book"/>
              </a:rPr>
              <a:t>Fidelity and Responsibility</a:t>
            </a:r>
          </a:p>
          <a:p>
            <a:pPr marL="457200" indent="-457200">
              <a:spcBef>
                <a:spcPct val="20000"/>
              </a:spcBef>
              <a:buClr>
                <a:schemeClr val="tx2"/>
              </a:buClr>
              <a:buFont typeface="+mj-lt"/>
              <a:buAutoNum type="alphaUcPeriod"/>
            </a:pPr>
            <a:r>
              <a:rPr lang="en-US" dirty="0">
                <a:latin typeface="Avenir Book"/>
                <a:cs typeface="Avenir Book"/>
              </a:rPr>
              <a:t>Integrity</a:t>
            </a:r>
          </a:p>
          <a:p>
            <a:pPr marL="457200" indent="-457200">
              <a:spcBef>
                <a:spcPct val="20000"/>
              </a:spcBef>
              <a:buClr>
                <a:schemeClr val="tx2"/>
              </a:buClr>
              <a:buFont typeface="+mj-lt"/>
              <a:buAutoNum type="alphaUcPeriod"/>
            </a:pPr>
            <a:r>
              <a:rPr lang="en-US" dirty="0">
                <a:latin typeface="Avenir Book"/>
                <a:cs typeface="Avenir Book"/>
              </a:rPr>
              <a:t>Justice</a:t>
            </a:r>
          </a:p>
          <a:p>
            <a:pPr marL="457200" indent="-457200">
              <a:spcBef>
                <a:spcPct val="20000"/>
              </a:spcBef>
              <a:buClr>
                <a:schemeClr val="tx2"/>
              </a:buClr>
              <a:buFont typeface="+mj-lt"/>
              <a:buAutoNum type="alphaUcPeriod"/>
            </a:pPr>
            <a:r>
              <a:rPr lang="en-US" dirty="0">
                <a:latin typeface="Avenir Book"/>
                <a:cs typeface="Avenir Book"/>
              </a:rPr>
              <a:t>Respect for People’s Rights and Dignity</a:t>
            </a:r>
          </a:p>
        </p:txBody>
      </p:sp>
      <p:pic>
        <p:nvPicPr>
          <p:cNvPr id="2" name="Picture 1"/>
          <p:cNvPicPr>
            <a:picLocks noChangeAspect="1"/>
          </p:cNvPicPr>
          <p:nvPr/>
        </p:nvPicPr>
        <p:blipFill>
          <a:blip r:embed="rId3"/>
          <a:stretch>
            <a:fillRect/>
          </a:stretch>
        </p:blipFill>
        <p:spPr>
          <a:xfrm>
            <a:off x="4800600" y="0"/>
            <a:ext cx="4343399" cy="1963454"/>
          </a:xfrm>
          <a:prstGeom prst="rect">
            <a:avLst/>
          </a:prstGeom>
        </p:spPr>
      </p:pic>
      <p:pic>
        <p:nvPicPr>
          <p:cNvPr id="3" name="Picture 2"/>
          <p:cNvPicPr>
            <a:picLocks noChangeAspect="1"/>
          </p:cNvPicPr>
          <p:nvPr/>
        </p:nvPicPr>
        <p:blipFill>
          <a:blip r:embed="rId4"/>
          <a:stretch>
            <a:fillRect/>
          </a:stretch>
        </p:blipFill>
        <p:spPr>
          <a:xfrm>
            <a:off x="304800" y="304800"/>
            <a:ext cx="4191000" cy="300379"/>
          </a:xfrm>
          <a:prstGeom prst="rect">
            <a:avLst/>
          </a:prstGeom>
          <a:solidFill>
            <a:schemeClr val="bg1"/>
          </a:solidFill>
        </p:spPr>
      </p:pic>
      <p:pic>
        <p:nvPicPr>
          <p:cNvPr id="4" name="Picture 3" descr="asd.png"/>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0" y="919184"/>
            <a:ext cx="4800600" cy="1044270"/>
          </a:xfrm>
          <a:prstGeom prst="rect">
            <a:avLst/>
          </a:prstGeom>
        </p:spPr>
      </p:pic>
      <p:sp>
        <p:nvSpPr>
          <p:cNvPr id="5" name="Rectangle 4"/>
          <p:cNvSpPr/>
          <p:nvPr/>
        </p:nvSpPr>
        <p:spPr>
          <a:xfrm>
            <a:off x="5562600" y="6463268"/>
            <a:ext cx="3561000" cy="369332"/>
          </a:xfrm>
          <a:prstGeom prst="rect">
            <a:avLst/>
          </a:prstGeom>
        </p:spPr>
        <p:txBody>
          <a:bodyPr wrap="none">
            <a:spAutoFit/>
          </a:bodyPr>
          <a:lstStyle/>
          <a:p>
            <a:r>
              <a:rPr lang="en-US" dirty="0">
                <a:solidFill>
                  <a:schemeClr val="bg1">
                    <a:lumMod val="65000"/>
                  </a:schemeClr>
                </a:solidFill>
                <a:latin typeface="Avenir Book"/>
                <a:cs typeface="Avenir Book"/>
              </a:rPr>
              <a:t>http://</a:t>
            </a:r>
            <a:r>
              <a:rPr lang="en-US" dirty="0" err="1">
                <a:solidFill>
                  <a:schemeClr val="bg1">
                    <a:lumMod val="65000"/>
                  </a:schemeClr>
                </a:solidFill>
                <a:latin typeface="Avenir Book"/>
                <a:cs typeface="Avenir Book"/>
              </a:rPr>
              <a:t>www.apa.org</a:t>
            </a:r>
            <a:r>
              <a:rPr lang="en-US" dirty="0">
                <a:solidFill>
                  <a:schemeClr val="bg1">
                    <a:lumMod val="65000"/>
                  </a:schemeClr>
                </a:solidFill>
                <a:latin typeface="Avenir Book"/>
                <a:cs typeface="Avenir Book"/>
              </a:rPr>
              <a:t>/ethics/code/</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itle 10"/>
          <p:cNvSpPr>
            <a:spLocks noGrp="1"/>
          </p:cNvSpPr>
          <p:nvPr>
            <p:ph type="title"/>
          </p:nvPr>
        </p:nvSpPr>
        <p:spPr>
          <a:xfrm>
            <a:off x="1524000" y="457200"/>
            <a:ext cx="7467600" cy="533400"/>
          </a:xfrm>
        </p:spPr>
        <p:txBody>
          <a:bodyPr anchor="t">
            <a:noAutofit/>
          </a:bodyPr>
          <a:lstStyle/>
          <a:p>
            <a:pPr eaLnBrk="1" fontAlgn="auto" hangingPunct="1">
              <a:spcAft>
                <a:spcPts val="0"/>
              </a:spcAft>
              <a:defRPr/>
            </a:pPr>
            <a:r>
              <a:rPr lang="en-US" sz="2600" b="0" dirty="0">
                <a:solidFill>
                  <a:srgbClr val="000000"/>
                </a:solidFill>
                <a:ea typeface="+mj-ea"/>
                <a:cs typeface="+mj-cs"/>
              </a:rPr>
              <a:t>Principle A: </a:t>
            </a:r>
            <a:r>
              <a:rPr lang="en-US" sz="2600" b="0" dirty="0">
                <a:ea typeface="+mj-ea"/>
                <a:cs typeface="+mj-cs"/>
              </a:rPr>
              <a:t>Beneficence and Non-maleficence</a:t>
            </a:r>
          </a:p>
        </p:txBody>
      </p:sp>
      <p:pic>
        <p:nvPicPr>
          <p:cNvPr id="46083" name="Picture 1"/>
          <p:cNvPicPr>
            <a:picLocks noChangeAspect="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52400" y="152400"/>
            <a:ext cx="1219200" cy="1219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Rectangle 1"/>
          <p:cNvSpPr/>
          <p:nvPr/>
        </p:nvSpPr>
        <p:spPr>
          <a:xfrm>
            <a:off x="990600" y="3429000"/>
            <a:ext cx="7315200" cy="2708434"/>
          </a:xfrm>
          <a:prstGeom prst="rect">
            <a:avLst/>
          </a:prstGeom>
        </p:spPr>
        <p:txBody>
          <a:bodyPr wrap="square">
            <a:spAutoFit/>
          </a:bodyPr>
          <a:lstStyle/>
          <a:p>
            <a:pPr lvl="1" indent="-182880" eaLnBrk="1" fontAlgn="auto" hangingPunct="1">
              <a:spcBef>
                <a:spcPts val="600"/>
              </a:spcBef>
              <a:spcAft>
                <a:spcPts val="1200"/>
              </a:spcAft>
              <a:buFont typeface="Arial" panose="020B0604020202020204" pitchFamily="34" charset="0"/>
              <a:buChar char="•"/>
              <a:defRPr/>
            </a:pPr>
            <a:r>
              <a:rPr lang="en-US" sz="2200" b="1" dirty="0">
                <a:latin typeface="Avenir Book"/>
                <a:cs typeface="Avenir Book"/>
              </a:rPr>
              <a:t>Physical risks: </a:t>
            </a:r>
            <a:r>
              <a:rPr lang="en-US" sz="2200" dirty="0">
                <a:latin typeface="Avenir Book"/>
                <a:cs typeface="Avenir Book"/>
              </a:rPr>
              <a:t>pain, death</a:t>
            </a:r>
            <a:endParaRPr lang="en-US" sz="2200" b="1" dirty="0">
              <a:latin typeface="Avenir Book"/>
              <a:cs typeface="Avenir Book"/>
            </a:endParaRPr>
          </a:p>
          <a:p>
            <a:pPr lvl="1" indent="-182880" eaLnBrk="1" fontAlgn="auto" hangingPunct="1">
              <a:spcBef>
                <a:spcPts val="600"/>
              </a:spcBef>
              <a:spcAft>
                <a:spcPts val="1200"/>
              </a:spcAft>
              <a:buFont typeface="Arial" panose="020B0604020202020204" pitchFamily="34" charset="0"/>
              <a:buChar char="•"/>
              <a:defRPr/>
            </a:pPr>
            <a:r>
              <a:rPr lang="en-US" sz="2200" b="1" dirty="0">
                <a:latin typeface="Avenir Book"/>
                <a:cs typeface="Avenir Book"/>
              </a:rPr>
              <a:t>Psychological risks</a:t>
            </a:r>
            <a:r>
              <a:rPr lang="en-US" sz="2200" dirty="0">
                <a:latin typeface="Avenir Book"/>
                <a:cs typeface="Avenir Book"/>
              </a:rPr>
              <a:t>: anxiety, sadness, regret, distress</a:t>
            </a:r>
          </a:p>
          <a:p>
            <a:pPr lvl="1" indent="-182880" eaLnBrk="1" fontAlgn="auto" hangingPunct="1">
              <a:spcBef>
                <a:spcPts val="600"/>
              </a:spcBef>
              <a:spcAft>
                <a:spcPts val="1200"/>
              </a:spcAft>
              <a:buFont typeface="Arial" panose="020B0604020202020204" pitchFamily="34" charset="0"/>
              <a:buChar char="•"/>
              <a:defRPr/>
            </a:pPr>
            <a:r>
              <a:rPr lang="en-US" sz="2200" b="1" dirty="0">
                <a:latin typeface="Avenir Book"/>
                <a:cs typeface="Avenir Book"/>
              </a:rPr>
              <a:t>Social risks:</a:t>
            </a:r>
            <a:r>
              <a:rPr lang="en-US" sz="2200" dirty="0">
                <a:latin typeface="Avenir Book"/>
                <a:cs typeface="Avenir Book"/>
              </a:rPr>
              <a:t> reputation, political or social reprisals</a:t>
            </a:r>
          </a:p>
          <a:p>
            <a:pPr lvl="1" indent="-182880" eaLnBrk="1" fontAlgn="auto" hangingPunct="1">
              <a:spcBef>
                <a:spcPts val="600"/>
              </a:spcBef>
              <a:spcAft>
                <a:spcPts val="1200"/>
              </a:spcAft>
              <a:buFont typeface="Arial" panose="020B0604020202020204" pitchFamily="34" charset="0"/>
              <a:buChar char="•"/>
              <a:defRPr/>
            </a:pPr>
            <a:r>
              <a:rPr lang="en-US" sz="2200" b="1" dirty="0">
                <a:latin typeface="Avenir Book"/>
                <a:cs typeface="Avenir Book"/>
              </a:rPr>
              <a:t>Legal risks:</a:t>
            </a:r>
            <a:r>
              <a:rPr lang="en-US" sz="2200" dirty="0">
                <a:latin typeface="Avenir Book"/>
                <a:cs typeface="Avenir Book"/>
              </a:rPr>
              <a:t> criminal or civil liability</a:t>
            </a:r>
          </a:p>
          <a:p>
            <a:pPr lvl="1" indent="-182880" eaLnBrk="1" fontAlgn="auto" hangingPunct="1">
              <a:spcBef>
                <a:spcPts val="600"/>
              </a:spcBef>
              <a:spcAft>
                <a:spcPts val="1200"/>
              </a:spcAft>
              <a:buFont typeface="Arial" panose="020B0604020202020204" pitchFamily="34" charset="0"/>
              <a:buChar char="•"/>
              <a:defRPr/>
            </a:pPr>
            <a:r>
              <a:rPr lang="en-US" sz="2200" b="1" dirty="0">
                <a:latin typeface="Avenir Book"/>
                <a:cs typeface="Avenir Book"/>
              </a:rPr>
              <a:t>Economic risks:</a:t>
            </a:r>
            <a:r>
              <a:rPr lang="en-US" sz="2200" dirty="0">
                <a:latin typeface="Avenir Book"/>
                <a:cs typeface="Avenir Book"/>
              </a:rPr>
              <a:t> employment loss</a:t>
            </a:r>
          </a:p>
        </p:txBody>
      </p:sp>
      <p:sp>
        <p:nvSpPr>
          <p:cNvPr id="6" name="Title 6"/>
          <p:cNvSpPr txBox="1">
            <a:spLocks/>
          </p:cNvSpPr>
          <p:nvPr/>
        </p:nvSpPr>
        <p:spPr>
          <a:xfrm>
            <a:off x="838200" y="1676400"/>
            <a:ext cx="3200400" cy="685800"/>
          </a:xfrm>
          <a:prstGeom prst="rect">
            <a:avLst/>
          </a:prstGeom>
        </p:spPr>
        <p:txBody>
          <a:bodyPr vert="horz" lIns="91440" tIns="45720" rIns="91440" bIns="45720" rtlCol="0" anchor="ctr">
            <a:noAutofit/>
          </a:bodyPr>
          <a:lstStyle>
            <a:lvl1pPr algn="l" defTabSz="457200" rtl="0" eaLnBrk="1" latinLnBrk="0" hangingPunct="1">
              <a:spcBef>
                <a:spcPct val="0"/>
              </a:spcBef>
              <a:buNone/>
              <a:defRPr sz="2000" b="1" kern="1200">
                <a:solidFill>
                  <a:schemeClr val="tx1"/>
                </a:solidFill>
                <a:latin typeface="Avenir Black"/>
                <a:ea typeface="+mj-ea"/>
                <a:cs typeface="Avenir Black"/>
              </a:defRPr>
            </a:lvl1pPr>
          </a:lstStyle>
          <a:p>
            <a:pPr>
              <a:defRPr/>
            </a:pPr>
            <a:r>
              <a:rPr lang="en-US" sz="2800" b="0" dirty="0">
                <a:cs typeface="+mj-cs"/>
              </a:rPr>
              <a:t>1. Do No Harm</a:t>
            </a:r>
          </a:p>
        </p:txBody>
      </p:sp>
      <p:sp>
        <p:nvSpPr>
          <p:cNvPr id="7" name="Title 6"/>
          <p:cNvSpPr txBox="1">
            <a:spLocks/>
          </p:cNvSpPr>
          <p:nvPr/>
        </p:nvSpPr>
        <p:spPr>
          <a:xfrm>
            <a:off x="838200" y="2438400"/>
            <a:ext cx="7162800" cy="6858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Avenir Black"/>
                <a:ea typeface="+mj-ea"/>
                <a:cs typeface="Avenir Black"/>
              </a:defRPr>
            </a:lvl1pPr>
          </a:lstStyle>
          <a:p>
            <a:pPr>
              <a:defRPr/>
            </a:pPr>
            <a:r>
              <a:rPr lang="en-US" sz="2800" b="0" dirty="0">
                <a:cs typeface="+mj-cs"/>
              </a:rPr>
              <a:t>2. Maximize Benefits and minimize risks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Content Placeholder 7"/>
          <p:cNvSpPr>
            <a:spLocks noGrp="1"/>
          </p:cNvSpPr>
          <p:nvPr>
            <p:ph idx="1"/>
          </p:nvPr>
        </p:nvSpPr>
        <p:spPr>
          <a:xfrm>
            <a:off x="609600" y="1828800"/>
            <a:ext cx="8077200" cy="4648200"/>
          </a:xfrm>
        </p:spPr>
        <p:txBody>
          <a:bodyPr>
            <a:noAutofit/>
          </a:bodyPr>
          <a:lstStyle/>
          <a:p>
            <a:pPr marL="514350" indent="-514350">
              <a:spcAft>
                <a:spcPts val="600"/>
              </a:spcAft>
              <a:buFont typeface="+mj-lt"/>
              <a:buAutoNum type="romanUcPeriod"/>
            </a:pPr>
            <a:r>
              <a:rPr lang="en-US" sz="2600" dirty="0">
                <a:latin typeface="Avenir Black"/>
                <a:ea typeface="MS PGothic" charset="0"/>
                <a:cs typeface="Avenir Black"/>
              </a:rPr>
              <a:t>Protecting the privacy of individuals</a:t>
            </a:r>
          </a:p>
          <a:p>
            <a:pPr lvl="1">
              <a:buFont typeface="Courier New"/>
              <a:buChar char="o"/>
            </a:pPr>
            <a:r>
              <a:rPr lang="en-US" sz="2400" dirty="0">
                <a:ea typeface="MS PGothic" charset="0"/>
              </a:rPr>
              <a:t>Keeping individuals free of unsanctioned intrusion</a:t>
            </a:r>
          </a:p>
          <a:p>
            <a:pPr lvl="1">
              <a:spcAft>
                <a:spcPts val="1200"/>
              </a:spcAft>
              <a:buFont typeface="Courier New"/>
              <a:buChar char="o"/>
            </a:pPr>
            <a:r>
              <a:rPr lang="en-US" sz="2400" dirty="0">
                <a:ea typeface="MS PGothic" charset="0"/>
              </a:rPr>
              <a:t>Do not request demographic data that would reveal identity</a:t>
            </a:r>
          </a:p>
          <a:p>
            <a:pPr marL="457200" indent="-457200">
              <a:spcAft>
                <a:spcPts val="600"/>
              </a:spcAft>
              <a:buFont typeface="+mj-lt"/>
              <a:buAutoNum type="romanUcPeriod"/>
            </a:pPr>
            <a:r>
              <a:rPr lang="en-US" sz="2600" dirty="0">
                <a:latin typeface="Avenir Black"/>
                <a:ea typeface="MS PGothic" charset="0"/>
                <a:cs typeface="Avenir Black"/>
              </a:rPr>
              <a:t>Protecting the confidentiality of data</a:t>
            </a:r>
          </a:p>
          <a:p>
            <a:pPr lvl="1" eaLnBrk="1" hangingPunct="1">
              <a:buFont typeface="Courier New"/>
              <a:buChar char="o"/>
            </a:pPr>
            <a:r>
              <a:rPr lang="en-US" sz="2400" dirty="0">
                <a:ea typeface="MS PGothic" charset="0"/>
              </a:rPr>
              <a:t>Not disclosing any information relating to an individual </a:t>
            </a:r>
            <a:r>
              <a:rPr lang="en-US" sz="2400" b="1" dirty="0">
                <a:ea typeface="MS PGothic" charset="0"/>
              </a:rPr>
              <a:t>unless</a:t>
            </a:r>
            <a:r>
              <a:rPr lang="en-US" sz="2400" dirty="0">
                <a:ea typeface="MS PGothic" charset="0"/>
              </a:rPr>
              <a:t> the individual permits it</a:t>
            </a:r>
          </a:p>
          <a:p>
            <a:pPr lvl="1" eaLnBrk="1" hangingPunct="1">
              <a:buFont typeface="Courier New"/>
              <a:buChar char="o"/>
            </a:pPr>
            <a:r>
              <a:rPr lang="en-US" sz="2400" dirty="0">
                <a:ea typeface="MS PGothic" charset="0"/>
              </a:rPr>
              <a:t>Properly storing and disposing of data sheets and other paper records</a:t>
            </a:r>
          </a:p>
          <a:p>
            <a:pPr lvl="1" eaLnBrk="1" hangingPunct="1">
              <a:buFont typeface="Courier New"/>
              <a:buChar char="o"/>
            </a:pPr>
            <a:r>
              <a:rPr lang="en-US" sz="2400" dirty="0">
                <a:ea typeface="MS PGothic" charset="0"/>
              </a:rPr>
              <a:t>Limiting access to identifiable data (anonymity key)</a:t>
            </a:r>
          </a:p>
        </p:txBody>
      </p:sp>
      <p:sp>
        <p:nvSpPr>
          <p:cNvPr id="6" name="Title 10"/>
          <p:cNvSpPr txBox="1">
            <a:spLocks/>
          </p:cNvSpPr>
          <p:nvPr/>
        </p:nvSpPr>
        <p:spPr>
          <a:xfrm>
            <a:off x="1524000" y="457200"/>
            <a:ext cx="7467600" cy="533400"/>
          </a:xfrm>
          <a:prstGeom prst="rect">
            <a:avLst/>
          </a:prstGeom>
        </p:spPr>
        <p:txBody>
          <a:bodyPr vert="horz" lIns="91440" tIns="45720" rIns="91440" bIns="45720" rtlCol="0" anchor="t">
            <a:noAutofit/>
          </a:bodyPr>
          <a:lstStyle>
            <a:lvl1pPr algn="l" defTabSz="457200" rtl="0" eaLnBrk="1" latinLnBrk="0" hangingPunct="1">
              <a:spcBef>
                <a:spcPct val="0"/>
              </a:spcBef>
              <a:buNone/>
              <a:defRPr sz="2000" b="1" kern="1200">
                <a:solidFill>
                  <a:schemeClr val="tx1"/>
                </a:solidFill>
                <a:latin typeface="Avenir Black"/>
                <a:ea typeface="+mj-ea"/>
                <a:cs typeface="Avenir Black"/>
              </a:defRPr>
            </a:lvl1pPr>
          </a:lstStyle>
          <a:p>
            <a:pPr>
              <a:defRPr/>
            </a:pPr>
            <a:r>
              <a:rPr lang="en-US" sz="3200" b="0" dirty="0">
                <a:solidFill>
                  <a:srgbClr val="000000"/>
                </a:solidFill>
                <a:cs typeface="+mj-cs"/>
              </a:rPr>
              <a:t>Principle B: </a:t>
            </a:r>
            <a:r>
              <a:rPr lang="en-US" sz="3200" b="0" dirty="0">
                <a:cs typeface="+mj-cs"/>
              </a:rPr>
              <a:t>Fidelity &amp; Responsibility</a:t>
            </a:r>
          </a:p>
        </p:txBody>
      </p:sp>
      <p:pic>
        <p:nvPicPr>
          <p:cNvPr id="7" name="Picture 1"/>
          <p:cNvPicPr>
            <a:picLocks noChangeAspect="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52400" y="152400"/>
            <a:ext cx="1219200" cy="1219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529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5297">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529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5297">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5297">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5297">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529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297"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Content Placeholder 7"/>
          <p:cNvSpPr>
            <a:spLocks noGrp="1"/>
          </p:cNvSpPr>
          <p:nvPr>
            <p:ph idx="1"/>
          </p:nvPr>
        </p:nvSpPr>
        <p:spPr>
          <a:xfrm>
            <a:off x="685800" y="1981200"/>
            <a:ext cx="7772400" cy="4343400"/>
          </a:xfrm>
        </p:spPr>
        <p:txBody>
          <a:bodyPr>
            <a:normAutofit/>
          </a:bodyPr>
          <a:lstStyle/>
          <a:p>
            <a:pPr>
              <a:spcAft>
                <a:spcPts val="3600"/>
              </a:spcAft>
            </a:pPr>
            <a:r>
              <a:rPr lang="en-US" sz="2800" dirty="0">
                <a:ea typeface="MS PGothic" charset="0"/>
              </a:rPr>
              <a:t>Full disclosure of any conflicts of interests</a:t>
            </a:r>
          </a:p>
          <a:p>
            <a:pPr>
              <a:spcAft>
                <a:spcPts val="3600"/>
              </a:spcAft>
            </a:pPr>
            <a:r>
              <a:rPr lang="en-US" sz="2800" dirty="0">
                <a:ea typeface="MS PGothic" charset="0"/>
              </a:rPr>
              <a:t>Be honest about your research</a:t>
            </a:r>
          </a:p>
          <a:p>
            <a:pPr>
              <a:spcAft>
                <a:spcPts val="3600"/>
              </a:spcAft>
            </a:pPr>
            <a:r>
              <a:rPr lang="en-US" sz="2800" dirty="0">
                <a:ea typeface="MS PGothic" charset="0"/>
              </a:rPr>
              <a:t>Only use deception when there is no other method for acquiring unbiased data</a:t>
            </a:r>
          </a:p>
        </p:txBody>
      </p:sp>
      <p:sp>
        <p:nvSpPr>
          <p:cNvPr id="6" name="Title 10"/>
          <p:cNvSpPr txBox="1">
            <a:spLocks/>
          </p:cNvSpPr>
          <p:nvPr/>
        </p:nvSpPr>
        <p:spPr>
          <a:xfrm>
            <a:off x="1600200" y="457200"/>
            <a:ext cx="4267200" cy="533400"/>
          </a:xfrm>
          <a:prstGeom prst="rect">
            <a:avLst/>
          </a:prstGeom>
        </p:spPr>
        <p:txBody>
          <a:bodyPr vert="horz" lIns="91440" tIns="45720" rIns="91440" bIns="45720" rtlCol="0" anchor="t">
            <a:noAutofit/>
          </a:bodyPr>
          <a:lstStyle>
            <a:lvl1pPr algn="l" defTabSz="457200" rtl="0" eaLnBrk="1" latinLnBrk="0" hangingPunct="1">
              <a:spcBef>
                <a:spcPct val="0"/>
              </a:spcBef>
              <a:buNone/>
              <a:defRPr sz="2000" b="1" kern="1200">
                <a:solidFill>
                  <a:schemeClr val="tx1"/>
                </a:solidFill>
                <a:latin typeface="Avenir Black"/>
                <a:ea typeface="+mj-ea"/>
                <a:cs typeface="Avenir Black"/>
              </a:defRPr>
            </a:lvl1pPr>
          </a:lstStyle>
          <a:p>
            <a:pPr>
              <a:defRPr/>
            </a:pPr>
            <a:r>
              <a:rPr lang="en-US" sz="3200" b="0" dirty="0">
                <a:solidFill>
                  <a:srgbClr val="000000"/>
                </a:solidFill>
                <a:cs typeface="+mj-cs"/>
              </a:rPr>
              <a:t>Principle C: </a:t>
            </a:r>
            <a:r>
              <a:rPr lang="en-US" sz="3200" b="0" dirty="0">
                <a:cs typeface="+mj-cs"/>
              </a:rPr>
              <a:t>Integrity</a:t>
            </a:r>
          </a:p>
        </p:txBody>
      </p:sp>
      <p:pic>
        <p:nvPicPr>
          <p:cNvPr id="7" name="Picture 1"/>
          <p:cNvPicPr>
            <a:picLocks noChangeAspect="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52400" y="152400"/>
            <a:ext cx="1219200" cy="1219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939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939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939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39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Reputation of Science</a:t>
            </a:r>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81100" y="1524000"/>
            <a:ext cx="6781800" cy="5125779"/>
          </a:xfrm>
        </p:spPr>
      </p:pic>
    </p:spTree>
    <p:extLst>
      <p:ext uri="{BB962C8B-B14F-4D97-AF65-F5344CB8AC3E}">
        <p14:creationId xmlns:p14="http://schemas.microsoft.com/office/powerpoint/2010/main" val="3505995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Rectangle 3"/>
          <p:cNvSpPr>
            <a:spLocks noGrp="1" noChangeArrowheads="1"/>
          </p:cNvSpPr>
          <p:nvPr>
            <p:ph idx="1"/>
          </p:nvPr>
        </p:nvSpPr>
        <p:spPr>
          <a:xfrm>
            <a:off x="762000" y="1752600"/>
            <a:ext cx="8077200" cy="3505200"/>
          </a:xfrm>
        </p:spPr>
        <p:txBody>
          <a:bodyPr rtlCol="0">
            <a:noAutofit/>
          </a:bodyPr>
          <a:lstStyle/>
          <a:p>
            <a:pPr marL="0" lvl="1" indent="0" eaLnBrk="1" fontAlgn="auto" hangingPunct="1">
              <a:lnSpc>
                <a:spcPct val="110000"/>
              </a:lnSpc>
              <a:spcAft>
                <a:spcPts val="1200"/>
              </a:spcAft>
              <a:buFontTx/>
              <a:buNone/>
              <a:defRPr/>
            </a:pPr>
            <a:r>
              <a:rPr lang="en-US" sz="2400" dirty="0">
                <a:solidFill>
                  <a:srgbClr val="000000"/>
                </a:solidFill>
                <a:latin typeface="Avenir Next" panose="020B0503020202020204" pitchFamily="34" charset="0"/>
                <a:cs typeface="Avenir Black"/>
              </a:rPr>
              <a:t>Deception</a:t>
            </a:r>
            <a:r>
              <a:rPr lang="en-US" sz="2400" dirty="0">
                <a:solidFill>
                  <a:srgbClr val="000000"/>
                </a:solidFill>
                <a:latin typeface="Avenir Next" panose="020B0503020202020204" pitchFamily="34" charset="0"/>
                <a:cs typeface="+mn-cs"/>
              </a:rPr>
              <a:t>: Must be justified and reject alternatives, cannot conceal information about physical pain or psychological distress, must debrief afterwards</a:t>
            </a:r>
            <a:endParaRPr lang="en-US" sz="2400" i="1" dirty="0">
              <a:latin typeface="Avenir Next" panose="020B0503020202020204" pitchFamily="34" charset="0"/>
              <a:cs typeface="+mn-cs"/>
            </a:endParaRPr>
          </a:p>
          <a:p>
            <a:pPr marL="808038" lvl="2" indent="-342900">
              <a:lnSpc>
                <a:spcPct val="110000"/>
              </a:lnSpc>
              <a:defRPr/>
            </a:pPr>
            <a:r>
              <a:rPr lang="en-US" dirty="0">
                <a:solidFill>
                  <a:srgbClr val="000000"/>
                </a:solidFill>
                <a:latin typeface="Avenir Next" panose="020B0503020202020204" pitchFamily="34" charset="0"/>
                <a:cs typeface="+mn-cs"/>
              </a:rPr>
              <a:t>Passive vs. active deception</a:t>
            </a:r>
          </a:p>
          <a:p>
            <a:pPr marL="808038" lvl="2" indent="-342900">
              <a:lnSpc>
                <a:spcPct val="110000"/>
              </a:lnSpc>
              <a:defRPr/>
            </a:pPr>
            <a:r>
              <a:rPr lang="en-US" dirty="0">
                <a:solidFill>
                  <a:srgbClr val="000000"/>
                </a:solidFill>
                <a:latin typeface="Avenir Next" panose="020B0503020202020204" pitchFamily="34" charset="0"/>
                <a:cs typeface="+mn-cs"/>
              </a:rPr>
              <a:t>Confederates</a:t>
            </a:r>
          </a:p>
          <a:p>
            <a:pPr marL="808038" lvl="2" indent="-342900">
              <a:lnSpc>
                <a:spcPct val="110000"/>
              </a:lnSpc>
              <a:defRPr/>
            </a:pPr>
            <a:r>
              <a:rPr lang="en-US" dirty="0">
                <a:solidFill>
                  <a:srgbClr val="000000"/>
                </a:solidFill>
                <a:latin typeface="Avenir Next" panose="020B0503020202020204" pitchFamily="34" charset="0"/>
                <a:cs typeface="+mn-cs"/>
              </a:rPr>
              <a:t>Placebo use</a:t>
            </a:r>
          </a:p>
          <a:p>
            <a:pPr marL="808038" lvl="2" indent="-342900">
              <a:lnSpc>
                <a:spcPct val="110000"/>
              </a:lnSpc>
              <a:spcAft>
                <a:spcPts val="600"/>
              </a:spcAft>
              <a:defRPr/>
            </a:pPr>
            <a:r>
              <a:rPr lang="en-US" dirty="0">
                <a:solidFill>
                  <a:srgbClr val="000000"/>
                </a:solidFill>
                <a:latin typeface="Avenir Next" panose="020B0503020202020204" pitchFamily="34" charset="0"/>
                <a:cs typeface="+mn-cs"/>
              </a:rPr>
              <a:t>Debriefing</a:t>
            </a:r>
          </a:p>
          <a:p>
            <a:pPr marL="1265238" lvl="3" indent="-342900">
              <a:lnSpc>
                <a:spcPct val="110000"/>
              </a:lnSpc>
              <a:defRPr/>
            </a:pPr>
            <a:r>
              <a:rPr lang="en-US" dirty="0">
                <a:solidFill>
                  <a:srgbClr val="000000"/>
                </a:solidFill>
                <a:latin typeface="Avenir Next" panose="020B0503020202020204" pitchFamily="34" charset="0"/>
                <a:cs typeface="+mn-cs"/>
              </a:rPr>
              <a:t>Convey what the study was really about</a:t>
            </a:r>
          </a:p>
          <a:p>
            <a:pPr marL="1265238" lvl="3" indent="-342900">
              <a:lnSpc>
                <a:spcPct val="110000"/>
              </a:lnSpc>
              <a:defRPr/>
            </a:pPr>
            <a:r>
              <a:rPr lang="en-US" dirty="0">
                <a:solidFill>
                  <a:srgbClr val="000000"/>
                </a:solidFill>
                <a:latin typeface="Avenir Next" panose="020B0503020202020204" pitchFamily="34" charset="0"/>
                <a:cs typeface="+mn-cs"/>
              </a:rPr>
              <a:t>Counteract/minimize any negative effects</a:t>
            </a:r>
          </a:p>
          <a:p>
            <a:pPr marL="1265238" lvl="3" indent="-342900">
              <a:lnSpc>
                <a:spcPct val="110000"/>
              </a:lnSpc>
              <a:defRPr/>
            </a:pPr>
            <a:r>
              <a:rPr lang="en-US" dirty="0">
                <a:solidFill>
                  <a:srgbClr val="000000"/>
                </a:solidFill>
                <a:latin typeface="Avenir Next" panose="020B0503020202020204" pitchFamily="34" charset="0"/>
                <a:cs typeface="+mn-cs"/>
              </a:rPr>
              <a:t>Convey educational objective</a:t>
            </a:r>
          </a:p>
          <a:p>
            <a:pPr lvl="1" indent="-182880" algn="ctr" eaLnBrk="1" fontAlgn="auto" hangingPunct="1">
              <a:lnSpc>
                <a:spcPct val="110000"/>
              </a:lnSpc>
              <a:spcAft>
                <a:spcPts val="0"/>
              </a:spcAft>
              <a:buFontTx/>
              <a:buNone/>
              <a:defRPr/>
            </a:pPr>
            <a:endParaRPr lang="en-US" sz="2200" i="1" dirty="0">
              <a:latin typeface="Avenir Next" panose="020B0503020202020204" pitchFamily="34" charset="0"/>
              <a:cs typeface="+mn-cs"/>
            </a:endParaRPr>
          </a:p>
          <a:p>
            <a:pPr marL="0" indent="0" eaLnBrk="1" fontAlgn="auto" hangingPunct="1">
              <a:lnSpc>
                <a:spcPct val="110000"/>
              </a:lnSpc>
              <a:buFont typeface="Wingdings 2" pitchFamily="-48" charset="2"/>
              <a:buChar char=""/>
              <a:defRPr/>
            </a:pPr>
            <a:endParaRPr lang="en-US" sz="2200" dirty="0">
              <a:latin typeface="Avenir Next" panose="020B0503020202020204" pitchFamily="34" charset="0"/>
              <a:cs typeface="+mn-cs"/>
            </a:endParaRPr>
          </a:p>
        </p:txBody>
      </p:sp>
      <p:sp>
        <p:nvSpPr>
          <p:cNvPr id="6" name="Title 10"/>
          <p:cNvSpPr txBox="1">
            <a:spLocks/>
          </p:cNvSpPr>
          <p:nvPr/>
        </p:nvSpPr>
        <p:spPr>
          <a:xfrm>
            <a:off x="1600200" y="457200"/>
            <a:ext cx="4267200" cy="533400"/>
          </a:xfrm>
          <a:prstGeom prst="rect">
            <a:avLst/>
          </a:prstGeom>
        </p:spPr>
        <p:txBody>
          <a:bodyPr vert="horz" lIns="91440" tIns="45720" rIns="91440" bIns="45720" rtlCol="0" anchor="t">
            <a:noAutofit/>
          </a:bodyPr>
          <a:lstStyle>
            <a:lvl1pPr algn="l" defTabSz="457200" rtl="0" eaLnBrk="1" latinLnBrk="0" hangingPunct="1">
              <a:spcBef>
                <a:spcPct val="0"/>
              </a:spcBef>
              <a:buNone/>
              <a:defRPr sz="2000" b="1" kern="1200">
                <a:solidFill>
                  <a:schemeClr val="tx1"/>
                </a:solidFill>
                <a:latin typeface="Avenir Black"/>
                <a:ea typeface="+mj-ea"/>
                <a:cs typeface="Avenir Black"/>
              </a:defRPr>
            </a:lvl1pPr>
          </a:lstStyle>
          <a:p>
            <a:pPr>
              <a:defRPr/>
            </a:pPr>
            <a:r>
              <a:rPr lang="en-US" sz="3200" b="0" dirty="0">
                <a:solidFill>
                  <a:srgbClr val="000000"/>
                </a:solidFill>
                <a:cs typeface="+mj-cs"/>
              </a:rPr>
              <a:t>Principle C: </a:t>
            </a:r>
            <a:r>
              <a:rPr lang="en-US" sz="3200" b="0" dirty="0">
                <a:cs typeface="+mj-cs"/>
              </a:rPr>
              <a:t>Integrity</a:t>
            </a:r>
          </a:p>
        </p:txBody>
      </p:sp>
      <p:pic>
        <p:nvPicPr>
          <p:cNvPr id="7" name="Picture 1"/>
          <p:cNvPicPr>
            <a:picLocks noChangeAspect="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52400" y="152400"/>
            <a:ext cx="1219200" cy="1219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24579">
                                            <p:txEl>
                                              <p:pRg st="1" end="1"/>
                                            </p:txEl>
                                          </p:spTgt>
                                        </p:tgtEl>
                                        <p:attrNameLst>
                                          <p:attrName>style.visibility</p:attrName>
                                        </p:attrNameLst>
                                      </p:cBhvr>
                                      <p:to>
                                        <p:strVal val="visible"/>
                                      </p:to>
                                    </p:set>
                                    <p:animEffect transition="in" filter="box(in)">
                                      <p:cBhvr>
                                        <p:cTn id="7" dur="500"/>
                                        <p:tgtEl>
                                          <p:spTgt spid="24579">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nodeType="clickEffect">
                                  <p:stCondLst>
                                    <p:cond delay="0"/>
                                  </p:stCondLst>
                                  <p:childTnLst>
                                    <p:set>
                                      <p:cBhvr>
                                        <p:cTn id="11" dur="1" fill="hold">
                                          <p:stCondLst>
                                            <p:cond delay="0"/>
                                          </p:stCondLst>
                                        </p:cTn>
                                        <p:tgtEl>
                                          <p:spTgt spid="24579">
                                            <p:txEl>
                                              <p:pRg st="2" end="2"/>
                                            </p:txEl>
                                          </p:spTgt>
                                        </p:tgtEl>
                                        <p:attrNameLst>
                                          <p:attrName>style.visibility</p:attrName>
                                        </p:attrNameLst>
                                      </p:cBhvr>
                                      <p:to>
                                        <p:strVal val="visible"/>
                                      </p:to>
                                    </p:set>
                                    <p:animEffect transition="in" filter="box(in)">
                                      <p:cBhvr>
                                        <p:cTn id="12" dur="500"/>
                                        <p:tgtEl>
                                          <p:spTgt spid="24579">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16" fill="hold" nodeType="clickEffect">
                                  <p:stCondLst>
                                    <p:cond delay="0"/>
                                  </p:stCondLst>
                                  <p:childTnLst>
                                    <p:set>
                                      <p:cBhvr>
                                        <p:cTn id="16" dur="1" fill="hold">
                                          <p:stCondLst>
                                            <p:cond delay="0"/>
                                          </p:stCondLst>
                                        </p:cTn>
                                        <p:tgtEl>
                                          <p:spTgt spid="24579">
                                            <p:txEl>
                                              <p:pRg st="3" end="3"/>
                                            </p:txEl>
                                          </p:spTgt>
                                        </p:tgtEl>
                                        <p:attrNameLst>
                                          <p:attrName>style.visibility</p:attrName>
                                        </p:attrNameLst>
                                      </p:cBhvr>
                                      <p:to>
                                        <p:strVal val="visible"/>
                                      </p:to>
                                    </p:set>
                                    <p:animEffect transition="in" filter="box(in)">
                                      <p:cBhvr>
                                        <p:cTn id="17" dur="500"/>
                                        <p:tgtEl>
                                          <p:spTgt spid="24579">
                                            <p:txEl>
                                              <p:pRg st="3" end="3"/>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4" presetClass="entr" presetSubtype="16" fill="hold" nodeType="clickEffect">
                                  <p:stCondLst>
                                    <p:cond delay="0"/>
                                  </p:stCondLst>
                                  <p:childTnLst>
                                    <p:set>
                                      <p:cBhvr>
                                        <p:cTn id="21" dur="1" fill="hold">
                                          <p:stCondLst>
                                            <p:cond delay="0"/>
                                          </p:stCondLst>
                                        </p:cTn>
                                        <p:tgtEl>
                                          <p:spTgt spid="24579">
                                            <p:txEl>
                                              <p:pRg st="4" end="4"/>
                                            </p:txEl>
                                          </p:spTgt>
                                        </p:tgtEl>
                                        <p:attrNameLst>
                                          <p:attrName>style.visibility</p:attrName>
                                        </p:attrNameLst>
                                      </p:cBhvr>
                                      <p:to>
                                        <p:strVal val="visible"/>
                                      </p:to>
                                    </p:set>
                                    <p:animEffect transition="in" filter="box(in)">
                                      <p:cBhvr>
                                        <p:cTn id="22" dur="500"/>
                                        <p:tgtEl>
                                          <p:spTgt spid="24579">
                                            <p:txEl>
                                              <p:pRg st="4" end="4"/>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4" presetClass="entr" presetSubtype="16" fill="hold" nodeType="clickEffect">
                                  <p:stCondLst>
                                    <p:cond delay="0"/>
                                  </p:stCondLst>
                                  <p:childTnLst>
                                    <p:set>
                                      <p:cBhvr>
                                        <p:cTn id="26" dur="1" fill="hold">
                                          <p:stCondLst>
                                            <p:cond delay="0"/>
                                          </p:stCondLst>
                                        </p:cTn>
                                        <p:tgtEl>
                                          <p:spTgt spid="24579">
                                            <p:txEl>
                                              <p:pRg st="5" end="5"/>
                                            </p:txEl>
                                          </p:spTgt>
                                        </p:tgtEl>
                                        <p:attrNameLst>
                                          <p:attrName>style.visibility</p:attrName>
                                        </p:attrNameLst>
                                      </p:cBhvr>
                                      <p:to>
                                        <p:strVal val="visible"/>
                                      </p:to>
                                    </p:set>
                                    <p:animEffect transition="in" filter="box(in)">
                                      <p:cBhvr>
                                        <p:cTn id="27" dur="500"/>
                                        <p:tgtEl>
                                          <p:spTgt spid="24579">
                                            <p:txEl>
                                              <p:pRg st="5" end="5"/>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4" presetClass="entr" presetSubtype="16" fill="hold" nodeType="clickEffect">
                                  <p:stCondLst>
                                    <p:cond delay="0"/>
                                  </p:stCondLst>
                                  <p:childTnLst>
                                    <p:set>
                                      <p:cBhvr>
                                        <p:cTn id="31" dur="1" fill="hold">
                                          <p:stCondLst>
                                            <p:cond delay="0"/>
                                          </p:stCondLst>
                                        </p:cTn>
                                        <p:tgtEl>
                                          <p:spTgt spid="24579">
                                            <p:txEl>
                                              <p:pRg st="6" end="6"/>
                                            </p:txEl>
                                          </p:spTgt>
                                        </p:tgtEl>
                                        <p:attrNameLst>
                                          <p:attrName>style.visibility</p:attrName>
                                        </p:attrNameLst>
                                      </p:cBhvr>
                                      <p:to>
                                        <p:strVal val="visible"/>
                                      </p:to>
                                    </p:set>
                                    <p:animEffect transition="in" filter="box(in)">
                                      <p:cBhvr>
                                        <p:cTn id="32" dur="500"/>
                                        <p:tgtEl>
                                          <p:spTgt spid="24579">
                                            <p:txEl>
                                              <p:pRg st="6" end="6"/>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4" presetClass="entr" presetSubtype="16" fill="hold" nodeType="clickEffect">
                                  <p:stCondLst>
                                    <p:cond delay="0"/>
                                  </p:stCondLst>
                                  <p:childTnLst>
                                    <p:set>
                                      <p:cBhvr>
                                        <p:cTn id="36" dur="1" fill="hold">
                                          <p:stCondLst>
                                            <p:cond delay="0"/>
                                          </p:stCondLst>
                                        </p:cTn>
                                        <p:tgtEl>
                                          <p:spTgt spid="24579">
                                            <p:txEl>
                                              <p:pRg st="7" end="7"/>
                                            </p:txEl>
                                          </p:spTgt>
                                        </p:tgtEl>
                                        <p:attrNameLst>
                                          <p:attrName>style.visibility</p:attrName>
                                        </p:attrNameLst>
                                      </p:cBhvr>
                                      <p:to>
                                        <p:strVal val="visible"/>
                                      </p:to>
                                    </p:set>
                                    <p:animEffect transition="in" filter="box(in)">
                                      <p:cBhvr>
                                        <p:cTn id="37" dur="500"/>
                                        <p:tgtEl>
                                          <p:spTgt spid="24579">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0"/>
          <p:cNvSpPr txBox="1">
            <a:spLocks/>
          </p:cNvSpPr>
          <p:nvPr/>
        </p:nvSpPr>
        <p:spPr>
          <a:xfrm>
            <a:off x="1600200" y="457200"/>
            <a:ext cx="4267200" cy="533400"/>
          </a:xfrm>
          <a:prstGeom prst="rect">
            <a:avLst/>
          </a:prstGeom>
        </p:spPr>
        <p:txBody>
          <a:bodyPr vert="horz" lIns="91440" tIns="45720" rIns="91440" bIns="45720" rtlCol="0" anchor="t">
            <a:noAutofit/>
          </a:bodyPr>
          <a:lstStyle>
            <a:lvl1pPr algn="l" defTabSz="457200" rtl="0" eaLnBrk="1" latinLnBrk="0" hangingPunct="1">
              <a:spcBef>
                <a:spcPct val="0"/>
              </a:spcBef>
              <a:buNone/>
              <a:defRPr sz="2000" b="1" kern="1200">
                <a:solidFill>
                  <a:schemeClr val="tx1"/>
                </a:solidFill>
                <a:latin typeface="Avenir Black"/>
                <a:ea typeface="+mj-ea"/>
                <a:cs typeface="Avenir Black"/>
              </a:defRPr>
            </a:lvl1pPr>
          </a:lstStyle>
          <a:p>
            <a:pPr>
              <a:defRPr/>
            </a:pPr>
            <a:r>
              <a:rPr lang="en-US" sz="3200" b="0" dirty="0">
                <a:solidFill>
                  <a:srgbClr val="000000"/>
                </a:solidFill>
                <a:cs typeface="+mj-cs"/>
              </a:rPr>
              <a:t>Principle D: </a:t>
            </a:r>
            <a:r>
              <a:rPr lang="en-US" sz="3200" b="0" dirty="0">
                <a:cs typeface="+mj-cs"/>
              </a:rPr>
              <a:t>Justice</a:t>
            </a:r>
          </a:p>
        </p:txBody>
      </p:sp>
      <p:pic>
        <p:nvPicPr>
          <p:cNvPr id="7" name="Picture 1"/>
          <p:cNvPicPr>
            <a:picLocks noChangeAspect="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52400" y="152400"/>
            <a:ext cx="1219200" cy="1219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 name="Rectangle 2"/>
          <p:cNvSpPr/>
          <p:nvPr/>
        </p:nvSpPr>
        <p:spPr>
          <a:xfrm>
            <a:off x="685800" y="1402904"/>
            <a:ext cx="7924800" cy="2646878"/>
          </a:xfrm>
          <a:prstGeom prst="rect">
            <a:avLst/>
          </a:prstGeom>
        </p:spPr>
        <p:txBody>
          <a:bodyPr wrap="square">
            <a:spAutoFit/>
          </a:bodyPr>
          <a:lstStyle/>
          <a:p>
            <a:pPr marL="0" indent="0" eaLnBrk="1" hangingPunct="1"/>
            <a:r>
              <a:rPr lang="en-US" sz="2800" dirty="0">
                <a:latin typeface="Avenir Book"/>
                <a:cs typeface="Avenir Book"/>
              </a:rPr>
              <a:t>Individuals and groups must be treated </a:t>
            </a:r>
            <a:r>
              <a:rPr lang="en-US" sz="2800" dirty="0">
                <a:latin typeface="Avenir Black"/>
                <a:cs typeface="Avenir Black"/>
              </a:rPr>
              <a:t>equitably</a:t>
            </a:r>
            <a:r>
              <a:rPr lang="en-US" sz="2800" dirty="0">
                <a:latin typeface="Avenir Book"/>
                <a:cs typeface="Avenir Book"/>
              </a:rPr>
              <a:t> and </a:t>
            </a:r>
            <a:r>
              <a:rPr lang="en-US" sz="2800" dirty="0">
                <a:latin typeface="Avenir Black"/>
                <a:cs typeface="Avenir Black"/>
              </a:rPr>
              <a:t>equally</a:t>
            </a:r>
            <a:r>
              <a:rPr lang="en-US" sz="2800" dirty="0">
                <a:latin typeface="Avenir Book"/>
                <a:cs typeface="Avenir Book"/>
              </a:rPr>
              <a:t> in terms of bearing the burdens and receiving the benefits of research</a:t>
            </a:r>
          </a:p>
          <a:p>
            <a:pPr marL="0" indent="0" eaLnBrk="1" hangingPunct="1"/>
            <a:endParaRPr lang="en-US" sz="2400" dirty="0">
              <a:latin typeface="Avenir Book"/>
              <a:cs typeface="Avenir Book"/>
            </a:endParaRPr>
          </a:p>
          <a:p>
            <a:pPr marL="342900" indent="-342900" eaLnBrk="1" hangingPunct="1">
              <a:spcAft>
                <a:spcPts val="1200"/>
              </a:spcAft>
              <a:buFontTx/>
              <a:buChar char="-"/>
            </a:pPr>
            <a:r>
              <a:rPr lang="en-US" sz="2400" dirty="0">
                <a:latin typeface="Avenir Book"/>
                <a:cs typeface="Avenir Book"/>
              </a:rPr>
              <a:t>Applies to recruitment of participants</a:t>
            </a:r>
          </a:p>
          <a:p>
            <a:pPr marL="342900" indent="-342900" eaLnBrk="1" hangingPunct="1">
              <a:buFontTx/>
              <a:buChar char="-"/>
            </a:pPr>
            <a:r>
              <a:rPr lang="en-US" sz="2400" dirty="0">
                <a:latin typeface="Avenir Book"/>
                <a:cs typeface="Avenir Book"/>
              </a:rPr>
              <a:t>Applies to use of placebos in treatment studies</a:t>
            </a:r>
          </a:p>
        </p:txBody>
      </p:sp>
      <p:pic>
        <p:nvPicPr>
          <p:cNvPr id="5" name="Content Placeholder 3"/>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2454930" y="4049782"/>
            <a:ext cx="4386539" cy="2590800"/>
          </a:xfrm>
        </p:spPr>
      </p:pic>
    </p:spTree>
    <p:extLst>
      <p:ext uri="{BB962C8B-B14F-4D97-AF65-F5344CB8AC3E}">
        <p14:creationId xmlns:p14="http://schemas.microsoft.com/office/powerpoint/2010/main" val="348042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0"/>
          <p:cNvSpPr txBox="1">
            <a:spLocks/>
          </p:cNvSpPr>
          <p:nvPr/>
        </p:nvSpPr>
        <p:spPr>
          <a:xfrm>
            <a:off x="1676400" y="457200"/>
            <a:ext cx="7239000" cy="533400"/>
          </a:xfrm>
          <a:prstGeom prst="rect">
            <a:avLst/>
          </a:prstGeom>
        </p:spPr>
        <p:txBody>
          <a:bodyPr vert="horz" lIns="91440" tIns="45720" rIns="91440" bIns="45720" rtlCol="0" anchor="t">
            <a:noAutofit/>
          </a:bodyPr>
          <a:lstStyle>
            <a:lvl1pPr algn="l" defTabSz="457200" rtl="0" eaLnBrk="1" latinLnBrk="0" hangingPunct="1">
              <a:spcBef>
                <a:spcPct val="0"/>
              </a:spcBef>
              <a:buNone/>
              <a:defRPr sz="2000" b="1" kern="1200">
                <a:solidFill>
                  <a:schemeClr val="tx1"/>
                </a:solidFill>
                <a:latin typeface="Avenir Black"/>
                <a:ea typeface="+mj-ea"/>
                <a:cs typeface="Avenir Black"/>
              </a:defRPr>
            </a:lvl1pPr>
          </a:lstStyle>
          <a:p>
            <a:pPr>
              <a:defRPr/>
            </a:pPr>
            <a:r>
              <a:rPr lang="en-US" sz="3200" b="0" dirty="0">
                <a:solidFill>
                  <a:srgbClr val="000000"/>
                </a:solidFill>
                <a:cs typeface="+mj-cs"/>
              </a:rPr>
              <a:t>Principle E: </a:t>
            </a:r>
            <a:r>
              <a:rPr lang="en-US" sz="3200" b="0" dirty="0">
                <a:cs typeface="+mj-cs"/>
              </a:rPr>
              <a:t>Respect for people’s rights &amp; dignity</a:t>
            </a:r>
          </a:p>
        </p:txBody>
      </p:sp>
      <p:pic>
        <p:nvPicPr>
          <p:cNvPr id="7" name="Picture 1"/>
          <p:cNvPicPr>
            <a:picLocks noChangeAspect="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52400" y="152400"/>
            <a:ext cx="1219200" cy="1219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Rectangle 1"/>
          <p:cNvSpPr/>
          <p:nvPr/>
        </p:nvSpPr>
        <p:spPr>
          <a:xfrm>
            <a:off x="609600" y="1981200"/>
            <a:ext cx="7848600" cy="3724097"/>
          </a:xfrm>
          <a:prstGeom prst="rect">
            <a:avLst/>
          </a:prstGeom>
        </p:spPr>
        <p:txBody>
          <a:bodyPr wrap="square">
            <a:spAutoFit/>
          </a:bodyPr>
          <a:lstStyle/>
          <a:p>
            <a:pPr marL="342900" indent="-342900" eaLnBrk="1" hangingPunct="1">
              <a:spcBef>
                <a:spcPts val="600"/>
              </a:spcBef>
              <a:spcAft>
                <a:spcPts val="1800"/>
              </a:spcAft>
              <a:buFont typeface="Arial"/>
              <a:buChar char="•"/>
            </a:pPr>
            <a:r>
              <a:rPr lang="en-US" sz="2800" dirty="0">
                <a:latin typeface="Avenir Book"/>
                <a:cs typeface="Avenir Book"/>
              </a:rPr>
              <a:t>Individuals should be treated as </a:t>
            </a:r>
            <a:r>
              <a:rPr lang="en-US" sz="2800" dirty="0">
                <a:solidFill>
                  <a:srgbClr val="526DB0"/>
                </a:solidFill>
                <a:latin typeface="Avenir Black"/>
                <a:cs typeface="Avenir Black"/>
              </a:rPr>
              <a:t>autonomous agents</a:t>
            </a:r>
            <a:r>
              <a:rPr lang="en-US" sz="2800" dirty="0">
                <a:latin typeface="Avenir Black"/>
                <a:cs typeface="Avenir Black"/>
              </a:rPr>
              <a:t> </a:t>
            </a:r>
            <a:r>
              <a:rPr lang="en-US" sz="2800" dirty="0">
                <a:latin typeface="Avenir Book"/>
                <a:cs typeface="Avenir Book"/>
              </a:rPr>
              <a:t>(an independent person)</a:t>
            </a:r>
          </a:p>
          <a:p>
            <a:pPr marL="342900" indent="-342900" eaLnBrk="1" hangingPunct="1">
              <a:spcBef>
                <a:spcPts val="600"/>
              </a:spcBef>
              <a:spcAft>
                <a:spcPts val="1800"/>
              </a:spcAft>
              <a:buFont typeface="Arial"/>
              <a:buChar char="•"/>
            </a:pPr>
            <a:r>
              <a:rPr lang="en-US" sz="2800" dirty="0">
                <a:latin typeface="Avenir Book"/>
                <a:cs typeface="Avenir Book"/>
              </a:rPr>
              <a:t>Persons with diminished authority are entitled to additional protections</a:t>
            </a:r>
            <a:endParaRPr lang="en-US" sz="2800" i="1" dirty="0">
              <a:latin typeface="Avenir Book"/>
              <a:cs typeface="Avenir Book"/>
            </a:endParaRPr>
          </a:p>
          <a:p>
            <a:pPr marL="342900" indent="-342900" eaLnBrk="1" hangingPunct="1">
              <a:spcBef>
                <a:spcPts val="600"/>
              </a:spcBef>
              <a:spcAft>
                <a:spcPts val="1800"/>
              </a:spcAft>
              <a:buFont typeface="Arial"/>
              <a:buChar char="•"/>
            </a:pPr>
            <a:r>
              <a:rPr lang="en-US" sz="2800" dirty="0">
                <a:latin typeface="Avenir Book"/>
                <a:cs typeface="Avenir Book"/>
              </a:rPr>
              <a:t>In these cases, ethics may require seeking the consent of a legal guardian, and assent from the individual</a:t>
            </a:r>
          </a:p>
        </p:txBody>
      </p:sp>
    </p:spTree>
    <p:extLst>
      <p:ext uri="{BB962C8B-B14F-4D97-AF65-F5344CB8AC3E}">
        <p14:creationId xmlns:p14="http://schemas.microsoft.com/office/powerpoint/2010/main" val="258260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0"/>
          <p:cNvSpPr txBox="1">
            <a:spLocks/>
          </p:cNvSpPr>
          <p:nvPr/>
        </p:nvSpPr>
        <p:spPr>
          <a:xfrm>
            <a:off x="1676400" y="457200"/>
            <a:ext cx="7239000" cy="533400"/>
          </a:xfrm>
          <a:prstGeom prst="rect">
            <a:avLst/>
          </a:prstGeom>
        </p:spPr>
        <p:txBody>
          <a:bodyPr vert="horz" lIns="91440" tIns="45720" rIns="91440" bIns="45720" rtlCol="0" anchor="t">
            <a:noAutofit/>
          </a:bodyPr>
          <a:lstStyle>
            <a:lvl1pPr algn="l" defTabSz="457200" rtl="0" eaLnBrk="1" latinLnBrk="0" hangingPunct="1">
              <a:spcBef>
                <a:spcPct val="0"/>
              </a:spcBef>
              <a:buNone/>
              <a:defRPr sz="2000" b="1" kern="1200">
                <a:solidFill>
                  <a:schemeClr val="tx1"/>
                </a:solidFill>
                <a:latin typeface="Avenir Black"/>
                <a:ea typeface="+mj-ea"/>
                <a:cs typeface="Avenir Black"/>
              </a:defRPr>
            </a:lvl1pPr>
          </a:lstStyle>
          <a:p>
            <a:pPr>
              <a:defRPr/>
            </a:pPr>
            <a:r>
              <a:rPr lang="en-US" sz="2400" b="0" dirty="0">
                <a:solidFill>
                  <a:srgbClr val="000000"/>
                </a:solidFill>
                <a:cs typeface="+mj-cs"/>
              </a:rPr>
              <a:t>Principle E: </a:t>
            </a:r>
            <a:r>
              <a:rPr lang="en-US" sz="2400" b="0" dirty="0">
                <a:cs typeface="+mj-cs"/>
              </a:rPr>
              <a:t>Respect for people’s rights &amp; dignity</a:t>
            </a:r>
          </a:p>
        </p:txBody>
      </p:sp>
      <p:pic>
        <p:nvPicPr>
          <p:cNvPr id="7" name="Picture 1"/>
          <p:cNvPicPr>
            <a:picLocks noChangeAspect="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52400" y="152400"/>
            <a:ext cx="1219200" cy="1219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 name="Content Placeholder 7"/>
          <p:cNvSpPr>
            <a:spLocks noGrp="1"/>
          </p:cNvSpPr>
          <p:nvPr>
            <p:ph idx="1"/>
          </p:nvPr>
        </p:nvSpPr>
        <p:spPr>
          <a:xfrm>
            <a:off x="457200" y="2057400"/>
            <a:ext cx="8229600" cy="3886201"/>
          </a:xfrm>
        </p:spPr>
        <p:txBody>
          <a:bodyPr rtlCol="0">
            <a:normAutofit fontScale="85000" lnSpcReduction="10000"/>
          </a:bodyPr>
          <a:lstStyle/>
          <a:p>
            <a:pPr marL="0" indent="0" eaLnBrk="1" fontAlgn="auto" hangingPunct="1">
              <a:spcBef>
                <a:spcPts val="600"/>
              </a:spcBef>
              <a:spcAft>
                <a:spcPts val="1200"/>
              </a:spcAft>
              <a:buFont typeface="Wingdings 2" charset="0"/>
              <a:buNone/>
              <a:defRPr/>
            </a:pPr>
            <a:r>
              <a:rPr lang="en-US" sz="3800" dirty="0">
                <a:latin typeface="Avenir Black"/>
                <a:ea typeface="+mn-ea"/>
                <a:cs typeface="Avenir Black"/>
              </a:rPr>
              <a:t>Informed Consent</a:t>
            </a:r>
          </a:p>
          <a:p>
            <a:pPr marL="406400" indent="-406400" eaLnBrk="1" fontAlgn="auto" hangingPunct="1">
              <a:spcBef>
                <a:spcPts val="600"/>
              </a:spcBef>
              <a:spcAft>
                <a:spcPts val="1200"/>
              </a:spcAft>
              <a:buFont typeface="+mj-lt"/>
              <a:buAutoNum type="arabicPeriod"/>
              <a:defRPr/>
            </a:pPr>
            <a:r>
              <a:rPr lang="en-US" dirty="0">
                <a:solidFill>
                  <a:srgbClr val="526DB0"/>
                </a:solidFill>
                <a:latin typeface="Avenir Black"/>
                <a:ea typeface="+mn-ea"/>
                <a:cs typeface="Avenir Black"/>
              </a:rPr>
              <a:t>Voluntariness</a:t>
            </a:r>
            <a:br>
              <a:rPr lang="en-US" dirty="0">
                <a:solidFill>
                  <a:srgbClr val="526DB0"/>
                </a:solidFill>
                <a:latin typeface="Avenir Black"/>
                <a:ea typeface="+mn-ea"/>
                <a:cs typeface="Avenir Black"/>
              </a:rPr>
            </a:br>
            <a:r>
              <a:rPr lang="en-US" b="0" dirty="0">
                <a:ea typeface="+mn-ea"/>
                <a:cs typeface="+mn-cs"/>
              </a:rPr>
              <a:t>Consent must be freely given or truly voluntary</a:t>
            </a:r>
          </a:p>
          <a:p>
            <a:pPr marL="406400" indent="-406400" eaLnBrk="1" fontAlgn="auto" hangingPunct="1">
              <a:spcBef>
                <a:spcPts val="600"/>
              </a:spcBef>
              <a:spcAft>
                <a:spcPts val="1200"/>
              </a:spcAft>
              <a:buFont typeface="+mj-lt"/>
              <a:buAutoNum type="arabicPeriod"/>
              <a:defRPr/>
            </a:pPr>
            <a:r>
              <a:rPr lang="en-US" dirty="0">
                <a:solidFill>
                  <a:srgbClr val="526DB0"/>
                </a:solidFill>
                <a:latin typeface="Avenir Black"/>
                <a:ea typeface="+mn-ea"/>
                <a:cs typeface="Avenir Black"/>
              </a:rPr>
              <a:t>Comprehension</a:t>
            </a:r>
            <a:br>
              <a:rPr lang="en-US" dirty="0">
                <a:solidFill>
                  <a:srgbClr val="526DB0"/>
                </a:solidFill>
                <a:latin typeface="Avenir Black"/>
                <a:ea typeface="+mn-ea"/>
                <a:cs typeface="Avenir Black"/>
              </a:rPr>
            </a:br>
            <a:r>
              <a:rPr lang="en-US" b="0" dirty="0">
                <a:ea typeface="+mn-ea"/>
                <a:cs typeface="+mn-cs"/>
              </a:rPr>
              <a:t>Individuals must have the mental capacity to understand the information presented to them</a:t>
            </a:r>
          </a:p>
          <a:p>
            <a:pPr marL="406400" indent="-406400" eaLnBrk="1" fontAlgn="auto" hangingPunct="1">
              <a:spcBef>
                <a:spcPts val="600"/>
              </a:spcBef>
              <a:buFont typeface="+mj-lt"/>
              <a:buAutoNum type="arabicPeriod"/>
              <a:defRPr/>
            </a:pPr>
            <a:r>
              <a:rPr lang="en-US" dirty="0">
                <a:solidFill>
                  <a:srgbClr val="526DB0"/>
                </a:solidFill>
                <a:latin typeface="Avenir Black"/>
                <a:ea typeface="+mn-ea"/>
                <a:cs typeface="Avenir Black"/>
              </a:rPr>
              <a:t>Disclosure</a:t>
            </a:r>
            <a:r>
              <a:rPr lang="en-US" dirty="0">
                <a:solidFill>
                  <a:srgbClr val="EB641B"/>
                </a:solidFill>
                <a:latin typeface="Avenir Black"/>
                <a:ea typeface="+mn-ea"/>
                <a:cs typeface="Avenir Black"/>
              </a:rPr>
              <a:t/>
            </a:r>
            <a:br>
              <a:rPr lang="en-US" dirty="0">
                <a:solidFill>
                  <a:srgbClr val="EB641B"/>
                </a:solidFill>
                <a:latin typeface="Avenir Black"/>
                <a:ea typeface="+mn-ea"/>
                <a:cs typeface="Avenir Black"/>
              </a:rPr>
            </a:br>
            <a:r>
              <a:rPr lang="en-US" b="0" dirty="0">
                <a:ea typeface="+mn-ea"/>
                <a:cs typeface="+mn-cs"/>
              </a:rPr>
              <a:t>Researchers must disclose all aspects of the stud</a:t>
            </a:r>
            <a:endParaRPr lang="en-US" b="0" dirty="0">
              <a:solidFill>
                <a:srgbClr val="EB641B"/>
              </a:solidFill>
              <a:ea typeface="+mn-ea"/>
              <a:cs typeface="+mn-cs"/>
            </a:endParaRPr>
          </a:p>
        </p:txBody>
      </p:sp>
    </p:spTree>
    <p:extLst>
      <p:ext uri="{BB962C8B-B14F-4D97-AF65-F5344CB8AC3E}">
        <p14:creationId xmlns:p14="http://schemas.microsoft.com/office/powerpoint/2010/main" val="1444016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a:ea typeface="+mj-ea"/>
                <a:cs typeface="+mj-cs"/>
              </a:rPr>
              <a:t>Research Ethics</a:t>
            </a:r>
          </a:p>
        </p:txBody>
      </p:sp>
      <p:sp>
        <p:nvSpPr>
          <p:cNvPr id="15363" name="Content Placeholder 2"/>
          <p:cNvSpPr>
            <a:spLocks noGrp="1"/>
          </p:cNvSpPr>
          <p:nvPr>
            <p:ph idx="1"/>
          </p:nvPr>
        </p:nvSpPr>
        <p:spPr>
          <a:xfrm>
            <a:off x="533400" y="1676400"/>
            <a:ext cx="8153400" cy="4648200"/>
          </a:xfrm>
        </p:spPr>
        <p:txBody>
          <a:bodyPr>
            <a:normAutofit fontScale="92500"/>
          </a:bodyPr>
          <a:lstStyle/>
          <a:p>
            <a:pPr marL="0" indent="0" eaLnBrk="1" hangingPunct="1">
              <a:lnSpc>
                <a:spcPct val="120000"/>
              </a:lnSpc>
              <a:spcAft>
                <a:spcPts val="1200"/>
              </a:spcAft>
              <a:buFont typeface="Wingdings 2" charset="0"/>
              <a:buNone/>
            </a:pPr>
            <a:r>
              <a:rPr lang="en-US" sz="3000" b="0" dirty="0">
                <a:ea typeface="MS PGothic" charset="0"/>
              </a:rPr>
              <a:t>Responsibility to be honest and respectful to all individuals who are affected by your research studies </a:t>
            </a:r>
            <a:r>
              <a:rPr lang="en-US" sz="3000" dirty="0">
                <a:ea typeface="MS PGothic" charset="0"/>
              </a:rPr>
              <a:t>and your </a:t>
            </a:r>
            <a:r>
              <a:rPr lang="en-US" sz="3000" b="0" dirty="0">
                <a:ea typeface="MS PGothic" charset="0"/>
              </a:rPr>
              <a:t>reports of the study’s</a:t>
            </a:r>
            <a:r>
              <a:rPr lang="en-US" altLang="ja-JP" sz="3000" b="0" dirty="0">
                <a:ea typeface="MS PGothic" charset="0"/>
              </a:rPr>
              <a:t> results</a:t>
            </a:r>
            <a:endParaRPr lang="en-US" sz="3000" dirty="0">
              <a:ea typeface="MS PGothic" charset="0"/>
            </a:endParaRPr>
          </a:p>
          <a:p>
            <a:pPr lvl="1" eaLnBrk="1" hangingPunct="1">
              <a:lnSpc>
                <a:spcPct val="120000"/>
              </a:lnSpc>
              <a:spcAft>
                <a:spcPts val="600"/>
              </a:spcAft>
            </a:pPr>
            <a:r>
              <a:rPr lang="en-US" dirty="0">
                <a:ea typeface="MS PGothic" charset="0"/>
              </a:rPr>
              <a:t>Responsibility to ensure the welfare and dignity of human and non-human participants/subjects in the study</a:t>
            </a:r>
          </a:p>
          <a:p>
            <a:pPr lvl="1" eaLnBrk="1" hangingPunct="1">
              <a:lnSpc>
                <a:spcPct val="120000"/>
              </a:lnSpc>
            </a:pPr>
            <a:r>
              <a:rPr lang="en-US" dirty="0">
                <a:ea typeface="MS PGothic" charset="0"/>
              </a:rPr>
              <a:t>Responsibility to the discipline of science to be accurate and honest in public research reports</a:t>
            </a:r>
          </a:p>
          <a:p>
            <a:pPr marL="0" indent="0" eaLnBrk="1" hangingPunct="1">
              <a:lnSpc>
                <a:spcPct val="120000"/>
              </a:lnSpc>
            </a:pPr>
            <a:endParaRPr lang="en-US" dirty="0">
              <a:ea typeface="MS PGothic"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36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36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eaLnBrk="1" fontAlgn="auto" hangingPunct="1">
              <a:spcAft>
                <a:spcPts val="0"/>
              </a:spcAft>
              <a:defRPr/>
            </a:pPr>
            <a:r>
              <a:rPr lang="en-US" sz="3200" dirty="0">
                <a:ea typeface="+mj-ea"/>
                <a:cs typeface="+mj-cs"/>
              </a:rPr>
              <a:t>Documentation of Informed Consent</a:t>
            </a:r>
          </a:p>
        </p:txBody>
      </p:sp>
      <p:sp>
        <p:nvSpPr>
          <p:cNvPr id="69634" name="Content Placeholder 2"/>
          <p:cNvSpPr>
            <a:spLocks noGrp="1"/>
          </p:cNvSpPr>
          <p:nvPr>
            <p:ph idx="1"/>
          </p:nvPr>
        </p:nvSpPr>
        <p:spPr>
          <a:xfrm>
            <a:off x="685800" y="1600200"/>
            <a:ext cx="7620000" cy="4724400"/>
          </a:xfrm>
        </p:spPr>
        <p:txBody>
          <a:bodyPr rtlCol="0">
            <a:normAutofit fontScale="62500" lnSpcReduction="20000"/>
          </a:bodyPr>
          <a:lstStyle/>
          <a:p>
            <a:pPr marL="0" indent="0" eaLnBrk="1" fontAlgn="auto" hangingPunct="1">
              <a:lnSpc>
                <a:spcPct val="110000"/>
              </a:lnSpc>
              <a:spcBef>
                <a:spcPts val="600"/>
              </a:spcBef>
              <a:spcAft>
                <a:spcPts val="600"/>
              </a:spcAft>
              <a:buFont typeface="Arial" panose="020B0604020202020204" pitchFamily="34" charset="0"/>
              <a:buNone/>
              <a:defRPr/>
            </a:pPr>
            <a:r>
              <a:rPr lang="en-US" dirty="0">
                <a:ea typeface="+mn-ea"/>
                <a:cs typeface="+mn-cs"/>
              </a:rPr>
              <a:t>Form must contain:</a:t>
            </a:r>
          </a:p>
          <a:p>
            <a:pPr lvl="1" indent="-182880" eaLnBrk="1" fontAlgn="auto" hangingPunct="1">
              <a:lnSpc>
                <a:spcPct val="110000"/>
              </a:lnSpc>
              <a:spcBef>
                <a:spcPts val="600"/>
              </a:spcBef>
              <a:spcAft>
                <a:spcPts val="600"/>
              </a:spcAft>
              <a:buFont typeface="Arial" panose="020B0604020202020204" pitchFamily="34" charset="0"/>
              <a:buChar char="•"/>
              <a:defRPr/>
            </a:pPr>
            <a:r>
              <a:rPr lang="en-US" dirty="0">
                <a:ea typeface="+mn-ea"/>
                <a:cs typeface="+mn-cs"/>
              </a:rPr>
              <a:t>Overview and Purpose of the Study</a:t>
            </a:r>
          </a:p>
          <a:p>
            <a:pPr lvl="1" indent="-182880" eaLnBrk="1" fontAlgn="auto" hangingPunct="1">
              <a:lnSpc>
                <a:spcPct val="110000"/>
              </a:lnSpc>
              <a:spcBef>
                <a:spcPts val="600"/>
              </a:spcBef>
              <a:spcAft>
                <a:spcPts val="600"/>
              </a:spcAft>
              <a:buFont typeface="Arial" panose="020B0604020202020204" pitchFamily="34" charset="0"/>
              <a:buChar char="•"/>
              <a:defRPr/>
            </a:pPr>
            <a:r>
              <a:rPr lang="en-US" dirty="0">
                <a:ea typeface="+mn-ea"/>
                <a:cs typeface="+mn-cs"/>
              </a:rPr>
              <a:t>Description of Procedures</a:t>
            </a:r>
          </a:p>
          <a:p>
            <a:pPr lvl="1" indent="-182880" eaLnBrk="1" fontAlgn="auto" hangingPunct="1">
              <a:lnSpc>
                <a:spcPct val="110000"/>
              </a:lnSpc>
              <a:spcBef>
                <a:spcPts val="600"/>
              </a:spcBef>
              <a:spcAft>
                <a:spcPts val="600"/>
              </a:spcAft>
              <a:buFont typeface="Arial" panose="020B0604020202020204" pitchFamily="34" charset="0"/>
              <a:buChar char="•"/>
              <a:defRPr/>
            </a:pPr>
            <a:r>
              <a:rPr lang="en-US" dirty="0">
                <a:ea typeface="+mn-ea"/>
                <a:cs typeface="+mn-cs"/>
              </a:rPr>
              <a:t>Potential Risks and Benefits</a:t>
            </a:r>
          </a:p>
          <a:p>
            <a:pPr lvl="1" indent="-182880" eaLnBrk="1" fontAlgn="auto" hangingPunct="1">
              <a:lnSpc>
                <a:spcPct val="110000"/>
              </a:lnSpc>
              <a:spcBef>
                <a:spcPts val="600"/>
              </a:spcBef>
              <a:spcAft>
                <a:spcPts val="600"/>
              </a:spcAft>
              <a:buFont typeface="Arial" panose="020B0604020202020204" pitchFamily="34" charset="0"/>
              <a:buChar char="•"/>
              <a:defRPr/>
            </a:pPr>
            <a:r>
              <a:rPr lang="en-US" dirty="0">
                <a:ea typeface="+mn-ea"/>
                <a:cs typeface="+mn-cs"/>
              </a:rPr>
              <a:t>Costs for Participation (usually none)</a:t>
            </a:r>
          </a:p>
          <a:p>
            <a:pPr lvl="1" indent="-182880" eaLnBrk="1" fontAlgn="auto" hangingPunct="1">
              <a:lnSpc>
                <a:spcPct val="110000"/>
              </a:lnSpc>
              <a:spcBef>
                <a:spcPts val="600"/>
              </a:spcBef>
              <a:spcAft>
                <a:spcPts val="600"/>
              </a:spcAft>
              <a:buFont typeface="Arial" panose="020B0604020202020204" pitchFamily="34" charset="0"/>
              <a:buChar char="•"/>
              <a:defRPr/>
            </a:pPr>
            <a:r>
              <a:rPr lang="en-US" dirty="0">
                <a:ea typeface="+mn-ea"/>
                <a:cs typeface="+mn-cs"/>
              </a:rPr>
              <a:t>Compensation </a:t>
            </a:r>
          </a:p>
          <a:p>
            <a:pPr lvl="1" indent="-182880" eaLnBrk="1" fontAlgn="auto" hangingPunct="1">
              <a:lnSpc>
                <a:spcPct val="110000"/>
              </a:lnSpc>
              <a:spcBef>
                <a:spcPts val="600"/>
              </a:spcBef>
              <a:spcAft>
                <a:spcPts val="600"/>
              </a:spcAft>
              <a:buFont typeface="Arial" panose="020B0604020202020204" pitchFamily="34" charset="0"/>
              <a:buChar char="•"/>
              <a:defRPr/>
            </a:pPr>
            <a:r>
              <a:rPr lang="en-US" dirty="0">
                <a:ea typeface="+mn-ea"/>
                <a:cs typeface="+mn-cs"/>
              </a:rPr>
              <a:t>Confidentiality (including limitations)</a:t>
            </a:r>
          </a:p>
          <a:p>
            <a:pPr lvl="1" indent="-182880" eaLnBrk="1" fontAlgn="auto" hangingPunct="1">
              <a:lnSpc>
                <a:spcPct val="110000"/>
              </a:lnSpc>
              <a:spcBef>
                <a:spcPts val="600"/>
              </a:spcBef>
              <a:spcAft>
                <a:spcPts val="600"/>
              </a:spcAft>
              <a:buFont typeface="Arial" panose="020B0604020202020204" pitchFamily="34" charset="0"/>
              <a:buChar char="•"/>
              <a:defRPr/>
            </a:pPr>
            <a:r>
              <a:rPr lang="en-US" dirty="0">
                <a:ea typeface="+mn-ea"/>
                <a:cs typeface="+mn-cs"/>
              </a:rPr>
              <a:t>Alternatives to Participating</a:t>
            </a:r>
          </a:p>
          <a:p>
            <a:pPr lvl="1" indent="-182880" eaLnBrk="1" fontAlgn="auto" hangingPunct="1">
              <a:lnSpc>
                <a:spcPct val="110000"/>
              </a:lnSpc>
              <a:spcBef>
                <a:spcPts val="600"/>
              </a:spcBef>
              <a:spcAft>
                <a:spcPts val="600"/>
              </a:spcAft>
              <a:buFont typeface="Arial" panose="020B0604020202020204" pitchFamily="34" charset="0"/>
              <a:buChar char="•"/>
              <a:defRPr/>
            </a:pPr>
            <a:r>
              <a:rPr lang="en-US" dirty="0">
                <a:ea typeface="+mn-ea"/>
                <a:cs typeface="+mn-cs"/>
              </a:rPr>
              <a:t>Voluntary Participation</a:t>
            </a:r>
          </a:p>
          <a:p>
            <a:pPr lvl="1" indent="-182880" eaLnBrk="1" fontAlgn="auto" hangingPunct="1">
              <a:lnSpc>
                <a:spcPct val="110000"/>
              </a:lnSpc>
              <a:spcBef>
                <a:spcPts val="600"/>
              </a:spcBef>
              <a:spcAft>
                <a:spcPts val="1200"/>
              </a:spcAft>
              <a:buFont typeface="Arial" panose="020B0604020202020204" pitchFamily="34" charset="0"/>
              <a:buChar char="•"/>
              <a:defRPr/>
            </a:pPr>
            <a:r>
              <a:rPr lang="en-US" dirty="0">
                <a:ea typeface="+mn-ea"/>
                <a:cs typeface="+mn-cs"/>
              </a:rPr>
              <a:t>Contact Info for Principal Investigator</a:t>
            </a:r>
          </a:p>
          <a:p>
            <a:pPr marL="0" indent="0" eaLnBrk="1" fontAlgn="auto" hangingPunct="1">
              <a:lnSpc>
                <a:spcPct val="110000"/>
              </a:lnSpc>
              <a:spcBef>
                <a:spcPts val="600"/>
              </a:spcBef>
              <a:buFont typeface="Arial" panose="020B0604020202020204" pitchFamily="34" charset="0"/>
              <a:buNone/>
              <a:defRPr/>
            </a:pPr>
            <a:r>
              <a:rPr lang="en-US" dirty="0">
                <a:ea typeface="+mn-ea"/>
                <a:cs typeface="+mn-cs"/>
              </a:rPr>
              <a:t>Form must be signed by the participant (or legal representative)</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Line Callout 1 8"/>
          <p:cNvSpPr/>
          <p:nvPr/>
        </p:nvSpPr>
        <p:spPr>
          <a:xfrm>
            <a:off x="4572000" y="1600200"/>
            <a:ext cx="4343400" cy="4876800"/>
          </a:xfrm>
          <a:prstGeom prst="borderCallout1">
            <a:avLst>
              <a:gd name="adj1" fmla="val 70862"/>
              <a:gd name="adj2" fmla="val 2"/>
              <a:gd name="adj3" fmla="val 76204"/>
              <a:gd name="adj4" fmla="val -10401"/>
            </a:avLst>
          </a:prstGeom>
          <a:solidFill>
            <a:schemeClr val="bg1">
              <a:lumMod val="85000"/>
            </a:schemeClr>
          </a:solidFill>
          <a:ln w="38100" cmpd="sng">
            <a:solidFill>
              <a:srgbClr val="000000"/>
            </a:solidFill>
            <a:prstDash val="solid"/>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458788" indent="-458788" eaLnBrk="1" hangingPunct="1">
              <a:defRPr/>
            </a:pPr>
            <a:r>
              <a:rPr lang="en-US" sz="1600" dirty="0">
                <a:solidFill>
                  <a:schemeClr val="tx1"/>
                </a:solidFill>
                <a:latin typeface="Avenir Book"/>
                <a:cs typeface="Avenir Book"/>
              </a:rPr>
              <a:t>8.01 Institutional Approval</a:t>
            </a:r>
          </a:p>
          <a:p>
            <a:pPr marL="458788" indent="-458788" eaLnBrk="1" hangingPunct="1">
              <a:defRPr/>
            </a:pPr>
            <a:r>
              <a:rPr lang="en-US" sz="1600" dirty="0">
                <a:solidFill>
                  <a:schemeClr val="tx1"/>
                </a:solidFill>
                <a:latin typeface="Avenir Book"/>
                <a:cs typeface="Avenir Book"/>
              </a:rPr>
              <a:t>8.02 Informed Consent to Research</a:t>
            </a:r>
          </a:p>
          <a:p>
            <a:pPr marL="458788" indent="-458788" eaLnBrk="1" hangingPunct="1">
              <a:defRPr/>
            </a:pPr>
            <a:r>
              <a:rPr lang="en-US" sz="1600" dirty="0">
                <a:solidFill>
                  <a:schemeClr val="tx1"/>
                </a:solidFill>
                <a:latin typeface="Avenir Book"/>
                <a:cs typeface="Avenir Book"/>
              </a:rPr>
              <a:t>8.03 Informed Consent for Recording Voices and Images in Research</a:t>
            </a:r>
          </a:p>
          <a:p>
            <a:pPr marL="458788" indent="-458788" eaLnBrk="1" hangingPunct="1">
              <a:defRPr/>
            </a:pPr>
            <a:r>
              <a:rPr lang="en-US" sz="1600" dirty="0">
                <a:solidFill>
                  <a:schemeClr val="tx1"/>
                </a:solidFill>
                <a:latin typeface="Avenir Book"/>
                <a:cs typeface="Avenir Book"/>
              </a:rPr>
              <a:t>8.04 Client/Patient, Student, and Subordinate Research Participants</a:t>
            </a:r>
          </a:p>
          <a:p>
            <a:pPr marL="458788" indent="-458788" eaLnBrk="1" hangingPunct="1">
              <a:defRPr/>
            </a:pPr>
            <a:r>
              <a:rPr lang="en-US" sz="1600" dirty="0">
                <a:solidFill>
                  <a:schemeClr val="tx1"/>
                </a:solidFill>
                <a:latin typeface="Avenir Book"/>
                <a:cs typeface="Avenir Book"/>
              </a:rPr>
              <a:t>8.05 Dispensing with Informed Consent for Research</a:t>
            </a:r>
          </a:p>
          <a:p>
            <a:pPr marL="458788" indent="-458788" eaLnBrk="1" hangingPunct="1">
              <a:defRPr/>
            </a:pPr>
            <a:r>
              <a:rPr lang="en-US" sz="1600" dirty="0">
                <a:solidFill>
                  <a:schemeClr val="tx1"/>
                </a:solidFill>
                <a:latin typeface="Avenir Book"/>
                <a:cs typeface="Avenir Book"/>
              </a:rPr>
              <a:t>8.06 Offering Inducements for Research Participation</a:t>
            </a:r>
          </a:p>
          <a:p>
            <a:pPr marL="458788" indent="-458788" eaLnBrk="1" hangingPunct="1">
              <a:defRPr/>
            </a:pPr>
            <a:r>
              <a:rPr lang="en-US" sz="1600" dirty="0">
                <a:solidFill>
                  <a:schemeClr val="tx1"/>
                </a:solidFill>
                <a:latin typeface="Avenir Book"/>
                <a:cs typeface="Avenir Book"/>
              </a:rPr>
              <a:t>8.07 Deception in Research</a:t>
            </a:r>
          </a:p>
          <a:p>
            <a:pPr marL="458788" indent="-458788" eaLnBrk="1" hangingPunct="1">
              <a:defRPr/>
            </a:pPr>
            <a:r>
              <a:rPr lang="en-US" sz="1600" dirty="0">
                <a:solidFill>
                  <a:schemeClr val="tx1"/>
                </a:solidFill>
                <a:latin typeface="Avenir Book"/>
                <a:cs typeface="Avenir Book"/>
              </a:rPr>
              <a:t>8.08 Debriefing</a:t>
            </a:r>
          </a:p>
          <a:p>
            <a:pPr marL="458788" indent="-458788" eaLnBrk="1" hangingPunct="1">
              <a:defRPr/>
            </a:pPr>
            <a:r>
              <a:rPr lang="en-US" sz="1600" dirty="0">
                <a:solidFill>
                  <a:schemeClr val="tx1"/>
                </a:solidFill>
                <a:latin typeface="Avenir Book"/>
                <a:cs typeface="Avenir Book"/>
              </a:rPr>
              <a:t>8.09 Humane Care and Use of Animals in Research</a:t>
            </a:r>
          </a:p>
          <a:p>
            <a:pPr marL="458788" indent="-458788" eaLnBrk="1" hangingPunct="1">
              <a:defRPr/>
            </a:pPr>
            <a:r>
              <a:rPr lang="en-US" sz="1600" dirty="0">
                <a:solidFill>
                  <a:schemeClr val="tx1"/>
                </a:solidFill>
                <a:latin typeface="Avenir Book"/>
                <a:cs typeface="Avenir Book"/>
              </a:rPr>
              <a:t>8.10 Reporting Research Results</a:t>
            </a:r>
          </a:p>
          <a:p>
            <a:pPr marL="458788" indent="-458788" eaLnBrk="1" hangingPunct="1">
              <a:defRPr/>
            </a:pPr>
            <a:r>
              <a:rPr lang="en-US" sz="1600" dirty="0">
                <a:solidFill>
                  <a:schemeClr val="tx1"/>
                </a:solidFill>
                <a:latin typeface="Avenir Book"/>
                <a:cs typeface="Avenir Book"/>
              </a:rPr>
              <a:t>8.11 Plagiarism</a:t>
            </a:r>
          </a:p>
          <a:p>
            <a:pPr marL="458788" indent="-458788" eaLnBrk="1" hangingPunct="1">
              <a:defRPr/>
            </a:pPr>
            <a:r>
              <a:rPr lang="en-US" sz="1600" dirty="0">
                <a:solidFill>
                  <a:schemeClr val="tx1"/>
                </a:solidFill>
                <a:latin typeface="Avenir Book"/>
                <a:cs typeface="Avenir Book"/>
              </a:rPr>
              <a:t>8.12 Publication Credit</a:t>
            </a:r>
          </a:p>
          <a:p>
            <a:pPr marL="458788" indent="-458788" eaLnBrk="1" hangingPunct="1">
              <a:defRPr/>
            </a:pPr>
            <a:r>
              <a:rPr lang="en-US" sz="1600" dirty="0">
                <a:solidFill>
                  <a:schemeClr val="tx1"/>
                </a:solidFill>
                <a:latin typeface="Avenir Book"/>
                <a:cs typeface="Avenir Book"/>
              </a:rPr>
              <a:t>8.13 Duplicate Publication of Data</a:t>
            </a:r>
          </a:p>
          <a:p>
            <a:pPr marL="458788" indent="-458788" eaLnBrk="1" hangingPunct="1">
              <a:defRPr/>
            </a:pPr>
            <a:r>
              <a:rPr lang="en-US" sz="1600" dirty="0">
                <a:solidFill>
                  <a:schemeClr val="tx1"/>
                </a:solidFill>
                <a:latin typeface="Avenir Book"/>
                <a:cs typeface="Avenir Book"/>
              </a:rPr>
              <a:t>8.14 Sharing Research Data for Verification</a:t>
            </a:r>
          </a:p>
          <a:p>
            <a:pPr marL="458788" indent="-458788" eaLnBrk="1" hangingPunct="1">
              <a:defRPr/>
            </a:pPr>
            <a:r>
              <a:rPr lang="en-US" sz="1600" dirty="0">
                <a:solidFill>
                  <a:schemeClr val="tx1"/>
                </a:solidFill>
                <a:latin typeface="Avenir Book"/>
                <a:cs typeface="Avenir Book"/>
              </a:rPr>
              <a:t>8.15 Reviewers</a:t>
            </a:r>
          </a:p>
        </p:txBody>
      </p:sp>
      <p:pic>
        <p:nvPicPr>
          <p:cNvPr id="5" name="Picture 4" descr="asdffg.png"/>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381000" y="1524000"/>
            <a:ext cx="3886200" cy="4961006"/>
          </a:xfrm>
          <a:prstGeom prst="rect">
            <a:avLst/>
          </a:prstGeom>
          <a:ln w="38100" cmpd="sng">
            <a:solidFill>
              <a:srgbClr val="000000"/>
            </a:solidFill>
          </a:ln>
        </p:spPr>
      </p:pic>
      <p:pic>
        <p:nvPicPr>
          <p:cNvPr id="8" name="Picture 7" descr="asd.png"/>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2057400" y="163665"/>
            <a:ext cx="4800600" cy="1044270"/>
          </a:xfrm>
          <a:prstGeom prst="rect">
            <a:avLst/>
          </a:prstGeom>
        </p:spPr>
      </p:pic>
      <p:pic>
        <p:nvPicPr>
          <p:cNvPr id="10" name="Picture 1"/>
          <p:cNvPicPr>
            <a:picLocks noChangeAspect="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838200" y="190500"/>
            <a:ext cx="990600" cy="9906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8200" y="923925"/>
            <a:ext cx="7772400" cy="1362075"/>
          </a:xfrm>
        </p:spPr>
        <p:txBody>
          <a:bodyPr/>
          <a:lstStyle/>
          <a:p>
            <a:pPr algn="r" eaLnBrk="1" fontAlgn="auto" hangingPunct="1">
              <a:spcAft>
                <a:spcPts val="0"/>
              </a:spcAft>
              <a:defRPr/>
            </a:pPr>
            <a:r>
              <a:rPr lang="en-US" dirty="0">
                <a:ea typeface="+mj-ea"/>
                <a:cs typeface="+mj-cs"/>
              </a:rPr>
              <a:t>So who keeps us honest?</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0600" y="2057400"/>
            <a:ext cx="6627329" cy="4410186"/>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a:xfrm>
            <a:off x="457200" y="152400"/>
            <a:ext cx="8229600" cy="1143000"/>
          </a:xfrm>
        </p:spPr>
        <p:txBody>
          <a:bodyPr>
            <a:normAutofit/>
          </a:bodyPr>
          <a:lstStyle/>
          <a:p>
            <a:pPr eaLnBrk="1" fontAlgn="auto" hangingPunct="1">
              <a:spcAft>
                <a:spcPts val="0"/>
              </a:spcAft>
              <a:defRPr/>
            </a:pPr>
            <a:r>
              <a:rPr lang="en-US" dirty="0">
                <a:ea typeface="+mj-ea"/>
                <a:cs typeface="+mj-cs"/>
              </a:rPr>
              <a:t>Institutional Review Board (IRB)</a:t>
            </a:r>
          </a:p>
        </p:txBody>
      </p:sp>
      <p:sp>
        <p:nvSpPr>
          <p:cNvPr id="79874" name="Rectangle 3"/>
          <p:cNvSpPr>
            <a:spLocks noGrp="1" noChangeArrowheads="1"/>
          </p:cNvSpPr>
          <p:nvPr>
            <p:ph idx="1"/>
          </p:nvPr>
        </p:nvSpPr>
        <p:spPr>
          <a:xfrm>
            <a:off x="457200" y="1477962"/>
            <a:ext cx="8229600" cy="4953000"/>
          </a:xfrm>
        </p:spPr>
        <p:txBody>
          <a:bodyPr rtlCol="0">
            <a:normAutofit fontScale="85000" lnSpcReduction="20000"/>
          </a:bodyPr>
          <a:lstStyle/>
          <a:p>
            <a:pPr marL="0" indent="0" eaLnBrk="1" fontAlgn="auto" hangingPunct="1">
              <a:lnSpc>
                <a:spcPct val="110000"/>
              </a:lnSpc>
              <a:buFont typeface="Arial" panose="020B0604020202020204" pitchFamily="34" charset="0"/>
              <a:buNone/>
              <a:defRPr/>
            </a:pPr>
            <a:r>
              <a:rPr lang="en-US" i="1" dirty="0">
                <a:ea typeface="+mn-ea"/>
              </a:rPr>
              <a:t>Headed by scientists/nonscientists in any institution/agency conducting research with human participants</a:t>
            </a:r>
          </a:p>
          <a:p>
            <a:pPr marL="0" indent="0" eaLnBrk="1" fontAlgn="auto" hangingPunct="1">
              <a:lnSpc>
                <a:spcPct val="110000"/>
              </a:lnSpc>
              <a:buFont typeface="Arial" panose="020B0604020202020204" pitchFamily="34" charset="0"/>
              <a:buNone/>
              <a:defRPr/>
            </a:pPr>
            <a:endParaRPr lang="en-US" dirty="0">
              <a:ea typeface="+mn-ea"/>
            </a:endParaRPr>
          </a:p>
          <a:p>
            <a:pPr marL="609600" indent="-609600" eaLnBrk="1" fontAlgn="auto" hangingPunct="1">
              <a:lnSpc>
                <a:spcPct val="110000"/>
              </a:lnSpc>
              <a:buFontTx/>
              <a:buAutoNum type="arabicPeriod"/>
              <a:defRPr/>
            </a:pPr>
            <a:r>
              <a:rPr lang="en-US" dirty="0">
                <a:ea typeface="+mn-ea"/>
              </a:rPr>
              <a:t>Minimization of risks to participants</a:t>
            </a:r>
          </a:p>
          <a:p>
            <a:pPr marL="609600" indent="-609600" eaLnBrk="1" fontAlgn="auto" hangingPunct="1">
              <a:lnSpc>
                <a:spcPct val="110000"/>
              </a:lnSpc>
              <a:buFontTx/>
              <a:buAutoNum type="arabicPeriod"/>
              <a:defRPr/>
            </a:pPr>
            <a:r>
              <a:rPr lang="en-US" dirty="0">
                <a:ea typeface="+mn-ea"/>
              </a:rPr>
              <a:t>Reasonable risk in relation to benefits</a:t>
            </a:r>
          </a:p>
          <a:p>
            <a:pPr marL="609600" indent="-609600" eaLnBrk="1" fontAlgn="auto" hangingPunct="1">
              <a:lnSpc>
                <a:spcPct val="110000"/>
              </a:lnSpc>
              <a:buFontTx/>
              <a:buAutoNum type="arabicPeriod"/>
              <a:defRPr/>
            </a:pPr>
            <a:r>
              <a:rPr lang="en-US" dirty="0">
                <a:ea typeface="+mn-ea"/>
              </a:rPr>
              <a:t>Equitable selection</a:t>
            </a:r>
          </a:p>
          <a:p>
            <a:pPr marL="609600" indent="-609600" eaLnBrk="1" fontAlgn="auto" hangingPunct="1">
              <a:lnSpc>
                <a:spcPct val="110000"/>
              </a:lnSpc>
              <a:buFontTx/>
              <a:buAutoNum type="arabicPeriod"/>
              <a:defRPr/>
            </a:pPr>
            <a:r>
              <a:rPr lang="en-US" dirty="0">
                <a:ea typeface="+mn-ea"/>
              </a:rPr>
              <a:t>Informed consent</a:t>
            </a:r>
          </a:p>
          <a:p>
            <a:pPr marL="609600" indent="-609600" eaLnBrk="1" fontAlgn="auto" hangingPunct="1">
              <a:lnSpc>
                <a:spcPct val="110000"/>
              </a:lnSpc>
              <a:buFontTx/>
              <a:buAutoNum type="arabicPeriod"/>
              <a:defRPr/>
            </a:pPr>
            <a:r>
              <a:rPr lang="en-US" dirty="0">
                <a:ea typeface="+mn-ea"/>
              </a:rPr>
              <a:t>Documentation of informed consent</a:t>
            </a:r>
          </a:p>
          <a:p>
            <a:pPr marL="609600" indent="-609600" eaLnBrk="1" fontAlgn="auto" hangingPunct="1">
              <a:lnSpc>
                <a:spcPct val="110000"/>
              </a:lnSpc>
              <a:buFontTx/>
              <a:buAutoNum type="arabicPeriod"/>
              <a:defRPr/>
            </a:pPr>
            <a:r>
              <a:rPr lang="en-US" dirty="0">
                <a:ea typeface="+mn-ea"/>
              </a:rPr>
              <a:t>Data monitoring</a:t>
            </a:r>
          </a:p>
          <a:p>
            <a:pPr marL="609600" indent="-609600" eaLnBrk="1" fontAlgn="auto" hangingPunct="1">
              <a:lnSpc>
                <a:spcPct val="110000"/>
              </a:lnSpc>
              <a:buFontTx/>
              <a:buAutoNum type="arabicPeriod"/>
              <a:defRPr/>
            </a:pPr>
            <a:r>
              <a:rPr lang="en-US" dirty="0">
                <a:ea typeface="+mn-ea"/>
              </a:rPr>
              <a:t>Privacy and confidentiality</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Assignment #3: Ethics Training</a:t>
            </a:r>
          </a:p>
        </p:txBody>
      </p:sp>
      <p:sp>
        <p:nvSpPr>
          <p:cNvPr id="3" name="Content Placeholder 2"/>
          <p:cNvSpPr>
            <a:spLocks noGrp="1"/>
          </p:cNvSpPr>
          <p:nvPr>
            <p:ph idx="1"/>
          </p:nvPr>
        </p:nvSpPr>
        <p:spPr/>
        <p:txBody>
          <a:bodyPr>
            <a:normAutofit/>
          </a:bodyPr>
          <a:lstStyle/>
          <a:p>
            <a:pPr>
              <a:spcAft>
                <a:spcPts val="1800"/>
              </a:spcAft>
            </a:pPr>
            <a:r>
              <a:rPr lang="en-US" sz="2800" dirty="0"/>
              <a:t>Any person engaging in human subjects research at Purchase College is required to submit an IRB protocol</a:t>
            </a:r>
          </a:p>
          <a:p>
            <a:pPr>
              <a:spcAft>
                <a:spcPts val="1800"/>
              </a:spcAft>
            </a:pPr>
            <a:r>
              <a:rPr lang="en-US" sz="2800" dirty="0"/>
              <a:t>You must include your ethics training completion certificate or number on your IRB submission</a:t>
            </a:r>
          </a:p>
          <a:p>
            <a:pPr>
              <a:spcAft>
                <a:spcPts val="1800"/>
              </a:spcAft>
            </a:pPr>
            <a:r>
              <a:rPr lang="en-US" sz="2800" dirty="0"/>
              <a:t>Complete the CITI training modules and submit your certificates </a:t>
            </a:r>
            <a:r>
              <a:rPr lang="en-US" sz="2800" dirty="0" smtClean="0"/>
              <a:t>as HW3</a:t>
            </a:r>
            <a:endParaRPr lang="en-US" sz="2800" dirty="0"/>
          </a:p>
          <a:p>
            <a:pPr>
              <a:spcAft>
                <a:spcPts val="1800"/>
              </a:spcAft>
            </a:pPr>
            <a:endParaRPr lang="en-US" sz="2800" dirty="0"/>
          </a:p>
        </p:txBody>
      </p:sp>
    </p:spTree>
    <p:extLst>
      <p:ext uri="{BB962C8B-B14F-4D97-AF65-F5344CB8AC3E}">
        <p14:creationId xmlns:p14="http://schemas.microsoft.com/office/powerpoint/2010/main" val="30752158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Federal Oversight</a:t>
            </a:r>
          </a:p>
        </p:txBody>
      </p:sp>
      <p:sp>
        <p:nvSpPr>
          <p:cNvPr id="3" name="Content Placeholder 2"/>
          <p:cNvSpPr>
            <a:spLocks noGrp="1"/>
          </p:cNvSpPr>
          <p:nvPr>
            <p:ph idx="1"/>
          </p:nvPr>
        </p:nvSpPr>
        <p:spPr/>
        <p:txBody>
          <a:bodyPr/>
          <a:lstStyle/>
          <a:p>
            <a:r>
              <a:rPr lang="en-US" dirty="0"/>
              <a:t>Federal Government sponsors research</a:t>
            </a:r>
          </a:p>
          <a:p>
            <a:endParaRPr lang="en-US" dirty="0"/>
          </a:p>
          <a:p>
            <a:r>
              <a:rPr lang="en-US" dirty="0"/>
              <a:t>Can penalize or withdraw funding from institutions that show ethical violations</a:t>
            </a:r>
          </a:p>
        </p:txBody>
      </p:sp>
    </p:spTree>
    <p:extLst>
      <p:ext uri="{BB962C8B-B14F-4D97-AF65-F5344CB8AC3E}">
        <p14:creationId xmlns:p14="http://schemas.microsoft.com/office/powerpoint/2010/main" val="22870547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533400"/>
            <a:ext cx="8534400" cy="1143000"/>
          </a:xfrm>
        </p:spPr>
        <p:txBody>
          <a:bodyPr wrap="square" numCol="1" anchorCtr="0" compatLnSpc="1">
            <a:prstTxWarp prst="textNoShape">
              <a:avLst/>
            </a:prstTxWarp>
            <a:normAutofit fontScale="90000"/>
          </a:bodyPr>
          <a:lstStyle/>
          <a:p>
            <a:pPr>
              <a:defRPr/>
            </a:pPr>
            <a:r>
              <a:rPr lang="en-US" cap="none" dirty="0">
                <a:latin typeface="Arial Black" charset="0"/>
                <a:ea typeface="MS PGothic" charset="0"/>
              </a:rPr>
              <a:t>Rules Apply to </a:t>
            </a:r>
            <a:r>
              <a:rPr lang="en-US" cap="none" dirty="0" smtClean="0">
                <a:latin typeface="Arial Black" charset="0"/>
                <a:ea typeface="MS PGothic" charset="0"/>
              </a:rPr>
              <a:t>those receiving government funding, not </a:t>
            </a:r>
            <a:r>
              <a:rPr lang="en-US" cap="none" dirty="0">
                <a:latin typeface="Arial Black" charset="0"/>
                <a:ea typeface="MS PGothic" charset="0"/>
              </a:rPr>
              <a:t>Corporations</a:t>
            </a:r>
          </a:p>
        </p:txBody>
      </p:sp>
      <p:pic>
        <p:nvPicPr>
          <p:cNvPr id="78851" name="Picture 2" descr="Research Ethics"/>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4595327" y="2052037"/>
            <a:ext cx="3257550" cy="4373563"/>
          </a:xfrm>
          <a:noFill/>
        </p:spPr>
      </p:pic>
      <p:pic>
        <p:nvPicPr>
          <p:cNvPr id="78850" name="Picture 5" descr="Image result for facebook lack of consen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0" y="3419669"/>
            <a:ext cx="2790825" cy="1638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maxresdefault (2).jpg">
            <a:extLst>
              <a:ext uri="{FF2B5EF4-FFF2-40B4-BE49-F238E27FC236}">
                <a16:creationId xmlns:a16="http://schemas.microsoft.com/office/drawing/2014/main" id="{330A82DC-1183-4661-AA32-846E03FE5EC5}"/>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658654" y="4114800"/>
            <a:ext cx="4510229" cy="2743200"/>
          </a:xfrm>
          <a:prstGeom prst="rect">
            <a:avLst/>
          </a:prstGeom>
        </p:spPr>
      </p:pic>
      <p:pic>
        <p:nvPicPr>
          <p:cNvPr id="1026" name="Picture 2" descr="YouTube">
            <a:extLst>
              <a:ext uri="{FF2B5EF4-FFF2-40B4-BE49-F238E27FC236}">
                <a16:creationId xmlns:a16="http://schemas.microsoft.com/office/drawing/2014/main" id="{07095EE5-20C3-48B5-ABD0-A6C4B4759500}"/>
              </a:ext>
            </a:extLst>
          </p:cNvPr>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0" y="0"/>
            <a:ext cx="5560998" cy="31242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rotWithShape="1">
          <a:blip r:embed="rId5"/>
          <a:srcRect r="4930"/>
          <a:stretch/>
        </p:blipFill>
        <p:spPr>
          <a:xfrm>
            <a:off x="2881605" y="2786636"/>
            <a:ext cx="2833396" cy="4071364"/>
          </a:xfrm>
          <a:prstGeom prst="rect">
            <a:avLst/>
          </a:prstGeom>
        </p:spPr>
      </p:pic>
      <p:pic>
        <p:nvPicPr>
          <p:cNvPr id="3" name="Picture 2"/>
          <p:cNvPicPr>
            <a:picLocks noChangeAspect="1"/>
          </p:cNvPicPr>
          <p:nvPr/>
        </p:nvPicPr>
        <p:blipFill rotWithShape="1">
          <a:blip r:embed="rId6"/>
          <a:srcRect l="-940" t="1843" r="940" b="5991"/>
          <a:stretch/>
        </p:blipFill>
        <p:spPr>
          <a:xfrm>
            <a:off x="-32770" y="2786636"/>
            <a:ext cx="2922151" cy="4071364"/>
          </a:xfrm>
          <a:prstGeom prst="rect">
            <a:avLst/>
          </a:prstGeom>
        </p:spPr>
      </p:pic>
      <p:pic>
        <p:nvPicPr>
          <p:cNvPr id="4" name="Picture 3"/>
          <p:cNvPicPr>
            <a:picLocks noChangeAspect="1"/>
          </p:cNvPicPr>
          <p:nvPr/>
        </p:nvPicPr>
        <p:blipFill>
          <a:blip r:embed="rId7"/>
          <a:stretch>
            <a:fillRect/>
          </a:stretch>
        </p:blipFill>
        <p:spPr>
          <a:xfrm>
            <a:off x="4993849" y="0"/>
            <a:ext cx="4150152" cy="4191000"/>
          </a:xfrm>
          <a:prstGeom prst="rect">
            <a:avLst/>
          </a:prstGeom>
        </p:spPr>
      </p:pic>
    </p:spTree>
    <p:extLst>
      <p:ext uri="{BB962C8B-B14F-4D97-AF65-F5344CB8AC3E}">
        <p14:creationId xmlns:p14="http://schemas.microsoft.com/office/powerpoint/2010/main" val="23189202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Integrity &amp; Open Science</a:t>
            </a:r>
            <a:br>
              <a:rPr lang="en-US" dirty="0" smtClean="0"/>
            </a:br>
            <a:r>
              <a:rPr lang="en-US" dirty="0" smtClean="0"/>
              <a:t>(</a:t>
            </a:r>
            <a:r>
              <a:rPr lang="en-US" dirty="0"/>
              <a:t>Principle C)</a:t>
            </a:r>
          </a:p>
        </p:txBody>
      </p:sp>
    </p:spTree>
    <p:extLst>
      <p:ext uri="{BB962C8B-B14F-4D97-AF65-F5344CB8AC3E}">
        <p14:creationId xmlns:p14="http://schemas.microsoft.com/office/powerpoint/2010/main" val="41589401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Rectangle 3"/>
          <p:cNvSpPr>
            <a:spLocks noGrp="1" noChangeArrowheads="1"/>
          </p:cNvSpPr>
          <p:nvPr>
            <p:ph idx="1"/>
          </p:nvPr>
        </p:nvSpPr>
        <p:spPr>
          <a:xfrm>
            <a:off x="838200" y="1676400"/>
            <a:ext cx="7848600" cy="3505200"/>
          </a:xfrm>
        </p:spPr>
        <p:txBody>
          <a:bodyPr rtlCol="0">
            <a:noAutofit/>
          </a:bodyPr>
          <a:lstStyle/>
          <a:p>
            <a:pPr marL="0" lvl="1" indent="0" eaLnBrk="1" fontAlgn="auto" hangingPunct="1">
              <a:lnSpc>
                <a:spcPct val="110000"/>
              </a:lnSpc>
              <a:spcAft>
                <a:spcPts val="1200"/>
              </a:spcAft>
              <a:buFontTx/>
              <a:buNone/>
              <a:defRPr/>
            </a:pPr>
            <a:r>
              <a:rPr lang="en-US" sz="2400" b="1" u="sng" dirty="0">
                <a:solidFill>
                  <a:srgbClr val="000000"/>
                </a:solidFill>
                <a:latin typeface="Avenir Black"/>
                <a:ea typeface="+mn-ea"/>
                <a:cs typeface="Avenir Black"/>
              </a:rPr>
              <a:t>Scientific Integrity</a:t>
            </a:r>
          </a:p>
          <a:p>
            <a:pPr marL="0" indent="0">
              <a:spcBef>
                <a:spcPts val="600"/>
              </a:spcBef>
              <a:buNone/>
            </a:pPr>
            <a:r>
              <a:rPr lang="en-US" sz="2400" dirty="0">
                <a:solidFill>
                  <a:srgbClr val="000000"/>
                </a:solidFill>
                <a:ea typeface="MS PGothic" charset="0"/>
              </a:rPr>
              <a:t>Avoid Fraud </a:t>
            </a:r>
          </a:p>
          <a:p>
            <a:pPr lvl="1">
              <a:spcBef>
                <a:spcPts val="600"/>
              </a:spcBef>
            </a:pPr>
            <a:r>
              <a:rPr lang="en-US" sz="2400" dirty="0">
                <a:ea typeface="MS PGothic" charset="0"/>
              </a:rPr>
              <a:t>You must make your raw data available for review</a:t>
            </a:r>
          </a:p>
          <a:p>
            <a:pPr lvl="1">
              <a:spcBef>
                <a:spcPts val="600"/>
              </a:spcBef>
            </a:pPr>
            <a:r>
              <a:rPr lang="en-US" sz="2400" dirty="0">
                <a:ea typeface="MS PGothic" charset="0"/>
              </a:rPr>
              <a:t>Any dropped cases must be noted in your publication</a:t>
            </a:r>
          </a:p>
          <a:p>
            <a:pPr lvl="1">
              <a:spcBef>
                <a:spcPts val="600"/>
              </a:spcBef>
              <a:spcAft>
                <a:spcPts val="1800"/>
              </a:spcAft>
            </a:pPr>
            <a:r>
              <a:rPr lang="en-US" sz="2400" dirty="0">
                <a:ea typeface="MS PGothic" charset="0"/>
              </a:rPr>
              <a:t>Fraud includes the withholding of results that do not support your hypothesis</a:t>
            </a:r>
          </a:p>
          <a:p>
            <a:pPr marL="0" indent="0">
              <a:spcBef>
                <a:spcPts val="600"/>
              </a:spcBef>
              <a:buNone/>
            </a:pPr>
            <a:r>
              <a:rPr lang="en-US" sz="2400" dirty="0">
                <a:ea typeface="MS PGothic" charset="0"/>
              </a:rPr>
              <a:t>Avoid Plagiarism</a:t>
            </a:r>
          </a:p>
          <a:p>
            <a:pPr lvl="1">
              <a:spcBef>
                <a:spcPts val="600"/>
              </a:spcBef>
            </a:pPr>
            <a:r>
              <a:rPr lang="en-US" sz="2400" dirty="0">
                <a:ea typeface="MS PGothic" charset="0"/>
              </a:rPr>
              <a:t>Acknowledge other people’s work </a:t>
            </a:r>
          </a:p>
          <a:p>
            <a:pPr lvl="1">
              <a:spcBef>
                <a:spcPts val="600"/>
              </a:spcBef>
            </a:pPr>
            <a:r>
              <a:rPr lang="en-US" sz="2400" dirty="0">
                <a:ea typeface="MS PGothic" charset="0"/>
              </a:rPr>
              <a:t>Paraphrasing requires citation</a:t>
            </a:r>
          </a:p>
          <a:p>
            <a:pPr marL="0" lvl="1" indent="0" eaLnBrk="1" fontAlgn="auto" hangingPunct="1">
              <a:lnSpc>
                <a:spcPct val="110000"/>
              </a:lnSpc>
              <a:spcAft>
                <a:spcPts val="1200"/>
              </a:spcAft>
              <a:buFontTx/>
              <a:buNone/>
              <a:defRPr/>
            </a:pPr>
            <a:endParaRPr lang="en-US" dirty="0">
              <a:solidFill>
                <a:srgbClr val="000000"/>
              </a:solidFill>
              <a:ea typeface="+mn-ea"/>
              <a:cs typeface="+mn-cs"/>
            </a:endParaRPr>
          </a:p>
          <a:p>
            <a:pPr lvl="1" indent="-182880" algn="ctr" eaLnBrk="1" fontAlgn="auto" hangingPunct="1">
              <a:lnSpc>
                <a:spcPct val="110000"/>
              </a:lnSpc>
              <a:spcAft>
                <a:spcPts val="0"/>
              </a:spcAft>
              <a:buFontTx/>
              <a:buNone/>
              <a:defRPr/>
            </a:pPr>
            <a:endParaRPr lang="en-US" sz="2200" i="1" dirty="0">
              <a:ea typeface="+mn-ea"/>
              <a:cs typeface="+mn-cs"/>
            </a:endParaRPr>
          </a:p>
          <a:p>
            <a:pPr marL="0" indent="0" eaLnBrk="1" fontAlgn="auto" hangingPunct="1">
              <a:lnSpc>
                <a:spcPct val="110000"/>
              </a:lnSpc>
              <a:buFont typeface="Wingdings 2" pitchFamily="-48" charset="2"/>
              <a:buChar char=""/>
              <a:defRPr/>
            </a:pPr>
            <a:endParaRPr lang="en-US" sz="2200" dirty="0">
              <a:ea typeface="+mn-ea"/>
              <a:cs typeface="+mn-cs"/>
            </a:endParaRPr>
          </a:p>
        </p:txBody>
      </p:sp>
      <p:sp>
        <p:nvSpPr>
          <p:cNvPr id="6" name="Title 10"/>
          <p:cNvSpPr txBox="1">
            <a:spLocks/>
          </p:cNvSpPr>
          <p:nvPr/>
        </p:nvSpPr>
        <p:spPr>
          <a:xfrm>
            <a:off x="1600200" y="457200"/>
            <a:ext cx="4267200" cy="533400"/>
          </a:xfrm>
          <a:prstGeom prst="rect">
            <a:avLst/>
          </a:prstGeom>
        </p:spPr>
        <p:txBody>
          <a:bodyPr vert="horz" lIns="91440" tIns="45720" rIns="91440" bIns="45720" rtlCol="0" anchor="t">
            <a:noAutofit/>
          </a:bodyPr>
          <a:lstStyle>
            <a:lvl1pPr algn="l" defTabSz="457200" rtl="0" eaLnBrk="1" latinLnBrk="0" hangingPunct="1">
              <a:spcBef>
                <a:spcPct val="0"/>
              </a:spcBef>
              <a:buNone/>
              <a:defRPr sz="2000" b="1" kern="1200">
                <a:solidFill>
                  <a:schemeClr val="tx1"/>
                </a:solidFill>
                <a:latin typeface="Avenir Black"/>
                <a:ea typeface="+mj-ea"/>
                <a:cs typeface="Avenir Black"/>
              </a:defRPr>
            </a:lvl1pPr>
          </a:lstStyle>
          <a:p>
            <a:pPr>
              <a:defRPr/>
            </a:pPr>
            <a:r>
              <a:rPr lang="en-US" sz="3200" b="0" dirty="0">
                <a:solidFill>
                  <a:srgbClr val="000000"/>
                </a:solidFill>
                <a:cs typeface="+mj-cs"/>
              </a:rPr>
              <a:t>Principle C: </a:t>
            </a:r>
            <a:r>
              <a:rPr lang="en-US" sz="3200" b="0" dirty="0">
                <a:cs typeface="+mj-cs"/>
              </a:rPr>
              <a:t>Integrity</a:t>
            </a:r>
          </a:p>
        </p:txBody>
      </p:sp>
      <p:pic>
        <p:nvPicPr>
          <p:cNvPr id="7" name="Picture 1"/>
          <p:cNvPicPr>
            <a:picLocks noChangeAspect="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52400" y="152400"/>
            <a:ext cx="1219200" cy="1219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371931997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24579">
                                            <p:txEl>
                                              <p:pRg st="0" end="0"/>
                                            </p:txEl>
                                          </p:spTgt>
                                        </p:tgtEl>
                                        <p:attrNameLst>
                                          <p:attrName>style.visibility</p:attrName>
                                        </p:attrNameLst>
                                      </p:cBhvr>
                                      <p:to>
                                        <p:strVal val="visible"/>
                                      </p:to>
                                    </p:set>
                                    <p:animEffect transition="in" filter="box(in)">
                                      <p:cBhvr>
                                        <p:cTn id="7" dur="500"/>
                                        <p:tgtEl>
                                          <p:spTgt spid="2457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24579">
                                            <p:txEl>
                                              <p:pRg st="1" end="1"/>
                                            </p:txEl>
                                          </p:spTgt>
                                        </p:tgtEl>
                                        <p:attrNameLst>
                                          <p:attrName>style.visibility</p:attrName>
                                        </p:attrNameLst>
                                      </p:cBhvr>
                                      <p:to>
                                        <p:strVal val="visible"/>
                                      </p:to>
                                    </p:set>
                                    <p:animEffect transition="in" filter="box(in)">
                                      <p:cBhvr>
                                        <p:cTn id="12" dur="500"/>
                                        <p:tgtEl>
                                          <p:spTgt spid="2457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24579">
                                            <p:txEl>
                                              <p:pRg st="2" end="2"/>
                                            </p:txEl>
                                          </p:spTgt>
                                        </p:tgtEl>
                                        <p:attrNameLst>
                                          <p:attrName>style.visibility</p:attrName>
                                        </p:attrNameLst>
                                      </p:cBhvr>
                                      <p:to>
                                        <p:strVal val="visible"/>
                                      </p:to>
                                    </p:set>
                                    <p:animEffect transition="in" filter="box(in)">
                                      <p:cBhvr>
                                        <p:cTn id="17" dur="500"/>
                                        <p:tgtEl>
                                          <p:spTgt spid="2457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24579">
                                            <p:txEl>
                                              <p:pRg st="3" end="3"/>
                                            </p:txEl>
                                          </p:spTgt>
                                        </p:tgtEl>
                                        <p:attrNameLst>
                                          <p:attrName>style.visibility</p:attrName>
                                        </p:attrNameLst>
                                      </p:cBhvr>
                                      <p:to>
                                        <p:strVal val="visible"/>
                                      </p:to>
                                    </p:set>
                                    <p:animEffect transition="in" filter="box(in)">
                                      <p:cBhvr>
                                        <p:cTn id="22" dur="500"/>
                                        <p:tgtEl>
                                          <p:spTgt spid="2457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nodeType="clickEffect">
                                  <p:stCondLst>
                                    <p:cond delay="0"/>
                                  </p:stCondLst>
                                  <p:childTnLst>
                                    <p:set>
                                      <p:cBhvr>
                                        <p:cTn id="26" dur="1" fill="hold">
                                          <p:stCondLst>
                                            <p:cond delay="0"/>
                                          </p:stCondLst>
                                        </p:cTn>
                                        <p:tgtEl>
                                          <p:spTgt spid="24579">
                                            <p:txEl>
                                              <p:pRg st="4" end="4"/>
                                            </p:txEl>
                                          </p:spTgt>
                                        </p:tgtEl>
                                        <p:attrNameLst>
                                          <p:attrName>style.visibility</p:attrName>
                                        </p:attrNameLst>
                                      </p:cBhvr>
                                      <p:to>
                                        <p:strVal val="visible"/>
                                      </p:to>
                                    </p:set>
                                    <p:animEffect transition="in" filter="box(in)">
                                      <p:cBhvr>
                                        <p:cTn id="27" dur="500"/>
                                        <p:tgtEl>
                                          <p:spTgt spid="24579">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16" fill="hold" nodeType="clickEffect">
                                  <p:stCondLst>
                                    <p:cond delay="0"/>
                                  </p:stCondLst>
                                  <p:childTnLst>
                                    <p:set>
                                      <p:cBhvr>
                                        <p:cTn id="31" dur="1" fill="hold">
                                          <p:stCondLst>
                                            <p:cond delay="0"/>
                                          </p:stCondLst>
                                        </p:cTn>
                                        <p:tgtEl>
                                          <p:spTgt spid="24579">
                                            <p:txEl>
                                              <p:pRg st="5" end="5"/>
                                            </p:txEl>
                                          </p:spTgt>
                                        </p:tgtEl>
                                        <p:attrNameLst>
                                          <p:attrName>style.visibility</p:attrName>
                                        </p:attrNameLst>
                                      </p:cBhvr>
                                      <p:to>
                                        <p:strVal val="visible"/>
                                      </p:to>
                                    </p:set>
                                    <p:animEffect transition="in" filter="box(in)">
                                      <p:cBhvr>
                                        <p:cTn id="32" dur="500"/>
                                        <p:tgtEl>
                                          <p:spTgt spid="24579">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4" presetClass="entr" presetSubtype="16" fill="hold" nodeType="clickEffect">
                                  <p:stCondLst>
                                    <p:cond delay="0"/>
                                  </p:stCondLst>
                                  <p:childTnLst>
                                    <p:set>
                                      <p:cBhvr>
                                        <p:cTn id="36" dur="1" fill="hold">
                                          <p:stCondLst>
                                            <p:cond delay="0"/>
                                          </p:stCondLst>
                                        </p:cTn>
                                        <p:tgtEl>
                                          <p:spTgt spid="24579">
                                            <p:txEl>
                                              <p:pRg st="6" end="6"/>
                                            </p:txEl>
                                          </p:spTgt>
                                        </p:tgtEl>
                                        <p:attrNameLst>
                                          <p:attrName>style.visibility</p:attrName>
                                        </p:attrNameLst>
                                      </p:cBhvr>
                                      <p:to>
                                        <p:strVal val="visible"/>
                                      </p:to>
                                    </p:set>
                                    <p:animEffect transition="in" filter="box(in)">
                                      <p:cBhvr>
                                        <p:cTn id="37" dur="500"/>
                                        <p:tgtEl>
                                          <p:spTgt spid="24579">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4" presetClass="entr" presetSubtype="16" fill="hold" nodeType="clickEffect">
                                  <p:stCondLst>
                                    <p:cond delay="0"/>
                                  </p:stCondLst>
                                  <p:childTnLst>
                                    <p:set>
                                      <p:cBhvr>
                                        <p:cTn id="41" dur="1" fill="hold">
                                          <p:stCondLst>
                                            <p:cond delay="0"/>
                                          </p:stCondLst>
                                        </p:cTn>
                                        <p:tgtEl>
                                          <p:spTgt spid="24579">
                                            <p:txEl>
                                              <p:pRg st="7" end="7"/>
                                            </p:txEl>
                                          </p:spTgt>
                                        </p:tgtEl>
                                        <p:attrNameLst>
                                          <p:attrName>style.visibility</p:attrName>
                                        </p:attrNameLst>
                                      </p:cBhvr>
                                      <p:to>
                                        <p:strVal val="visible"/>
                                      </p:to>
                                    </p:set>
                                    <p:animEffect transition="in" filter="box(in)">
                                      <p:cBhvr>
                                        <p:cTn id="42" dur="500"/>
                                        <p:tgtEl>
                                          <p:spTgt spid="24579">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28600"/>
            <a:ext cx="7315200" cy="1371600"/>
          </a:xfrm>
        </p:spPr>
        <p:txBody>
          <a:bodyPr>
            <a:normAutofit/>
          </a:bodyPr>
          <a:lstStyle/>
          <a:p>
            <a:pPr eaLnBrk="1" fontAlgn="auto" hangingPunct="1">
              <a:spcAft>
                <a:spcPts val="0"/>
              </a:spcAft>
              <a:defRPr/>
            </a:pPr>
            <a:r>
              <a:rPr lang="en-US" dirty="0">
                <a:ea typeface="+mj-ea"/>
                <a:cs typeface="+mj-cs"/>
              </a:rPr>
              <a:t>Ethics Considerations?</a:t>
            </a:r>
          </a:p>
        </p:txBody>
      </p:sp>
      <p:sp>
        <p:nvSpPr>
          <p:cNvPr id="91138" name="Content Placeholder 2"/>
          <p:cNvSpPr>
            <a:spLocks noGrp="1"/>
          </p:cNvSpPr>
          <p:nvPr>
            <p:ph idx="1"/>
          </p:nvPr>
        </p:nvSpPr>
        <p:spPr>
          <a:xfrm>
            <a:off x="609600" y="1752600"/>
            <a:ext cx="7924800" cy="4648200"/>
          </a:xfrm>
        </p:spPr>
        <p:txBody>
          <a:bodyPr>
            <a:normAutofit/>
          </a:bodyPr>
          <a:lstStyle/>
          <a:p>
            <a:pPr marL="0" indent="0" eaLnBrk="1" hangingPunct="1">
              <a:buFont typeface="Wingdings 2" charset="0"/>
              <a:buNone/>
            </a:pPr>
            <a:r>
              <a:rPr lang="en-US" sz="2800" dirty="0">
                <a:ea typeface="MS PGothic" charset="0"/>
              </a:rPr>
              <a:t>In an experiment, each participant interacted for an hour with another person who, unbeknownst to them, was actually an accomplice of the experimenter. After the interaction, both of them agreed to return one week later for another session with each other. When the real participants returned, they were informed that the person they had met the week before had died. The researchers then measured reactions to the death of the person.</a:t>
            </a:r>
          </a:p>
          <a:p>
            <a:pPr marL="0" indent="0" eaLnBrk="1" hangingPunct="1">
              <a:buFont typeface="Wingdings 2" charset="0"/>
              <a:buNone/>
            </a:pPr>
            <a:endParaRPr lang="en-US" sz="2800" dirty="0">
              <a:ea typeface="MS PGothic"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CF4E84-C64F-6A43-BB58-79E2C1077278}"/>
              </a:ext>
            </a:extLst>
          </p:cNvPr>
          <p:cNvSpPr>
            <a:spLocks noGrp="1"/>
          </p:cNvSpPr>
          <p:nvPr>
            <p:ph type="title"/>
          </p:nvPr>
        </p:nvSpPr>
        <p:spPr>
          <a:xfrm>
            <a:off x="1333500" y="762000"/>
            <a:ext cx="6477000" cy="1143000"/>
          </a:xfrm>
        </p:spPr>
        <p:txBody>
          <a:bodyPr>
            <a:normAutofit fontScale="90000"/>
          </a:bodyPr>
          <a:lstStyle/>
          <a:p>
            <a:pPr>
              <a:spcAft>
                <a:spcPts val="1200"/>
              </a:spcAft>
            </a:pPr>
            <a:r>
              <a:rPr lang="en-US" dirty="0"/>
              <a:t>The Replication Crisis</a:t>
            </a:r>
            <a:br>
              <a:rPr lang="en-US" dirty="0"/>
            </a:br>
            <a:r>
              <a:rPr lang="en-US" dirty="0">
                <a:solidFill>
                  <a:schemeClr val="accent2"/>
                </a:solidFill>
              </a:rPr>
              <a:t>AKA</a:t>
            </a:r>
            <a:r>
              <a:rPr lang="en-US" dirty="0"/>
              <a:t/>
            </a:r>
            <a:br>
              <a:rPr lang="en-US" dirty="0"/>
            </a:br>
            <a:r>
              <a:rPr lang="en-US" dirty="0"/>
              <a:t>The Credibility Revolution </a:t>
            </a:r>
          </a:p>
        </p:txBody>
      </p:sp>
      <p:pic>
        <p:nvPicPr>
          <p:cNvPr id="4" name="Picture 3" descr="A close up of text on a white background&#10;&#10;Description automatically generated">
            <a:extLst>
              <a:ext uri="{FF2B5EF4-FFF2-40B4-BE49-F238E27FC236}">
                <a16:creationId xmlns:a16="http://schemas.microsoft.com/office/drawing/2014/main" id="{6BF210B7-D746-454D-B481-5B89E777BCA2}"/>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2209801" y="2606634"/>
            <a:ext cx="4343400" cy="4098966"/>
          </a:xfrm>
          <a:prstGeom prst="rect">
            <a:avLst/>
          </a:prstGeom>
        </p:spPr>
      </p:pic>
    </p:spTree>
    <p:extLst>
      <p:ext uri="{BB962C8B-B14F-4D97-AF65-F5344CB8AC3E}">
        <p14:creationId xmlns:p14="http://schemas.microsoft.com/office/powerpoint/2010/main" val="209538038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erson wearing a suit and tie&#10;&#10;Description automatically generated">
            <a:extLst>
              <a:ext uri="{FF2B5EF4-FFF2-40B4-BE49-F238E27FC236}">
                <a16:creationId xmlns:a16="http://schemas.microsoft.com/office/drawing/2014/main" id="{03D489E8-96EE-B047-9A82-DF59EFC662A6}"/>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4885996" y="761999"/>
            <a:ext cx="3573714" cy="3986676"/>
          </a:xfrm>
          <a:prstGeom prst="rect">
            <a:avLst/>
          </a:prstGeom>
        </p:spPr>
      </p:pic>
      <p:pic>
        <p:nvPicPr>
          <p:cNvPr id="7" name="Picture 6">
            <a:extLst>
              <a:ext uri="{FF2B5EF4-FFF2-40B4-BE49-F238E27FC236}">
                <a16:creationId xmlns:a16="http://schemas.microsoft.com/office/drawing/2014/main" id="{E43EED90-9923-F145-B68A-2284E996E8C9}"/>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571999" y="5181601"/>
            <a:ext cx="4276395" cy="889000"/>
          </a:xfrm>
          <a:prstGeom prst="rect">
            <a:avLst/>
          </a:prstGeom>
          <a:ln w="38100">
            <a:solidFill>
              <a:schemeClr val="tx1"/>
            </a:solidFill>
          </a:ln>
        </p:spPr>
      </p:pic>
      <p:sp>
        <p:nvSpPr>
          <p:cNvPr id="8" name="Content Placeholder 2">
            <a:extLst>
              <a:ext uri="{FF2B5EF4-FFF2-40B4-BE49-F238E27FC236}">
                <a16:creationId xmlns:a16="http://schemas.microsoft.com/office/drawing/2014/main" id="{609D67C1-BADB-C74A-9423-D46736B83466}"/>
              </a:ext>
            </a:extLst>
          </p:cNvPr>
          <p:cNvSpPr>
            <a:spLocks noGrp="1"/>
          </p:cNvSpPr>
          <p:nvPr>
            <p:ph idx="1"/>
          </p:nvPr>
        </p:nvSpPr>
        <p:spPr>
          <a:xfrm>
            <a:off x="295606" y="609600"/>
            <a:ext cx="3962400" cy="5638800"/>
          </a:xfrm>
        </p:spPr>
        <p:txBody>
          <a:bodyPr>
            <a:normAutofit/>
          </a:bodyPr>
          <a:lstStyle/>
          <a:p>
            <a:pPr>
              <a:lnSpc>
                <a:spcPct val="120000"/>
              </a:lnSpc>
              <a:spcAft>
                <a:spcPts val="1800"/>
              </a:spcAft>
            </a:pPr>
            <a:r>
              <a:rPr lang="en-US" sz="2000" dirty="0">
                <a:latin typeface="Avenir Next" panose="020B0503020202020204" pitchFamily="34" charset="0"/>
              </a:rPr>
              <a:t>In 2011, social psychologist  </a:t>
            </a:r>
            <a:r>
              <a:rPr lang="en-US" sz="2000" b="1" dirty="0">
                <a:latin typeface="Avenir Next" panose="020B0503020202020204" pitchFamily="34" charset="0"/>
              </a:rPr>
              <a:t>Daryl </a:t>
            </a:r>
            <a:r>
              <a:rPr lang="en-US" sz="2000" b="1" dirty="0" err="1">
                <a:latin typeface="Avenir Next" panose="020B0503020202020204" pitchFamily="34" charset="0"/>
              </a:rPr>
              <a:t>Bem</a:t>
            </a:r>
            <a:r>
              <a:rPr lang="en-US" sz="2000" b="1" dirty="0">
                <a:latin typeface="Avenir Next" panose="020B0503020202020204" pitchFamily="34" charset="0"/>
              </a:rPr>
              <a:t> </a:t>
            </a:r>
            <a:r>
              <a:rPr lang="en-US" sz="2000" dirty="0">
                <a:latin typeface="Avenir Next" panose="020B0503020202020204" pitchFamily="34" charset="0"/>
              </a:rPr>
              <a:t>published an article in a top journals that purported to provide evidence of psychic abilities (psi) in everyday college undergraduate participants</a:t>
            </a:r>
          </a:p>
          <a:p>
            <a:pPr>
              <a:lnSpc>
                <a:spcPct val="120000"/>
              </a:lnSpc>
              <a:spcAft>
                <a:spcPts val="1800"/>
              </a:spcAft>
            </a:pPr>
            <a:r>
              <a:rPr lang="en-US" sz="2000" dirty="0">
                <a:latin typeface="Avenir Next" panose="020B0503020202020204" pitchFamily="34" charset="0"/>
              </a:rPr>
              <a:t>Many psychologists and statisticians criticized the methods and analyses in the article</a:t>
            </a:r>
          </a:p>
          <a:p>
            <a:pPr>
              <a:lnSpc>
                <a:spcPct val="120000"/>
              </a:lnSpc>
              <a:spcAft>
                <a:spcPts val="1800"/>
              </a:spcAft>
            </a:pPr>
            <a:r>
              <a:rPr lang="en-US" sz="2000" dirty="0">
                <a:latin typeface="Avenir Next" panose="020B0503020202020204" pitchFamily="34" charset="0"/>
              </a:rPr>
              <a:t>This finding has since failed to replicate multiple times</a:t>
            </a:r>
          </a:p>
        </p:txBody>
      </p:sp>
    </p:spTree>
    <p:extLst>
      <p:ext uri="{BB962C8B-B14F-4D97-AF65-F5344CB8AC3E}">
        <p14:creationId xmlns:p14="http://schemas.microsoft.com/office/powerpoint/2010/main" val="10664314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0C3FC1-131E-A24C-85B1-99D66B657CCF}"/>
              </a:ext>
            </a:extLst>
          </p:cNvPr>
          <p:cNvSpPr>
            <a:spLocks noGrp="1"/>
          </p:cNvSpPr>
          <p:nvPr>
            <p:ph type="title"/>
          </p:nvPr>
        </p:nvSpPr>
        <p:spPr>
          <a:xfrm>
            <a:off x="457200" y="190500"/>
            <a:ext cx="8229600" cy="1143000"/>
          </a:xfrm>
        </p:spPr>
        <p:txBody>
          <a:bodyPr>
            <a:normAutofit/>
          </a:bodyPr>
          <a:lstStyle/>
          <a:p>
            <a:r>
              <a:rPr lang="en-US" dirty="0"/>
              <a:t>Many-Labs Replication Projects</a:t>
            </a:r>
          </a:p>
        </p:txBody>
      </p:sp>
      <p:pic>
        <p:nvPicPr>
          <p:cNvPr id="5" name="Picture 4">
            <a:extLst>
              <a:ext uri="{FF2B5EF4-FFF2-40B4-BE49-F238E27FC236}">
                <a16:creationId xmlns:a16="http://schemas.microsoft.com/office/drawing/2014/main" id="{4C02BA62-0131-5E4F-8BB8-BC2328346BCF}"/>
              </a:ext>
            </a:extLst>
          </p:cNvPr>
          <p:cNvPicPr>
            <a:picLocks noChangeAspect="1"/>
          </p:cNvPicPr>
          <p:nvPr/>
        </p:nvPicPr>
        <p:blipFill>
          <a:blip r:embed="rId2"/>
          <a:stretch>
            <a:fillRect/>
          </a:stretch>
        </p:blipFill>
        <p:spPr>
          <a:xfrm>
            <a:off x="304800" y="1600200"/>
            <a:ext cx="3534297" cy="4495800"/>
          </a:xfrm>
          <a:prstGeom prst="rect">
            <a:avLst/>
          </a:prstGeom>
        </p:spPr>
      </p:pic>
      <p:sp>
        <p:nvSpPr>
          <p:cNvPr id="3" name="TextBox 2">
            <a:extLst>
              <a:ext uri="{FF2B5EF4-FFF2-40B4-BE49-F238E27FC236}">
                <a16:creationId xmlns:a16="http://schemas.microsoft.com/office/drawing/2014/main" id="{87B96C72-00AF-A545-95C5-5568D62105C6}"/>
              </a:ext>
            </a:extLst>
          </p:cNvPr>
          <p:cNvSpPr txBox="1"/>
          <p:nvPr/>
        </p:nvSpPr>
        <p:spPr>
          <a:xfrm>
            <a:off x="4297010" y="1483943"/>
            <a:ext cx="4156762" cy="1569660"/>
          </a:xfrm>
          <a:prstGeom prst="rect">
            <a:avLst/>
          </a:prstGeom>
          <a:noFill/>
        </p:spPr>
        <p:txBody>
          <a:bodyPr wrap="square" rtlCol="0">
            <a:spAutoFit/>
          </a:bodyPr>
          <a:lstStyle/>
          <a:p>
            <a:r>
              <a:rPr lang="en-US" sz="2400" dirty="0">
                <a:latin typeface="Avenir Next" panose="020B0503020202020204" pitchFamily="34" charset="0"/>
              </a:rPr>
              <a:t>Only 25-75% of findings reliably replicate with larger sample sizes and more variable participant samples</a:t>
            </a:r>
          </a:p>
        </p:txBody>
      </p:sp>
      <p:pic>
        <p:nvPicPr>
          <p:cNvPr id="7" name="Picture 6">
            <a:extLst>
              <a:ext uri="{FF2B5EF4-FFF2-40B4-BE49-F238E27FC236}">
                <a16:creationId xmlns:a16="http://schemas.microsoft.com/office/drawing/2014/main" id="{4B76A574-A9AD-494E-85FE-7663A01BE241}"/>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195170" y="3581400"/>
            <a:ext cx="4360441" cy="2927350"/>
          </a:xfrm>
          <a:prstGeom prst="rect">
            <a:avLst/>
          </a:prstGeom>
        </p:spPr>
      </p:pic>
    </p:spTree>
    <p:extLst>
      <p:ext uri="{BB962C8B-B14F-4D97-AF65-F5344CB8AC3E}">
        <p14:creationId xmlns:p14="http://schemas.microsoft.com/office/powerpoint/2010/main" val="252186603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52AD41-6243-E442-953F-B6A639D21118}"/>
              </a:ext>
            </a:extLst>
          </p:cNvPr>
          <p:cNvSpPr>
            <a:spLocks noGrp="1"/>
          </p:cNvSpPr>
          <p:nvPr>
            <p:ph type="title"/>
          </p:nvPr>
        </p:nvSpPr>
        <p:spPr/>
        <p:txBody>
          <a:bodyPr>
            <a:normAutofit fontScale="90000"/>
          </a:bodyPr>
          <a:lstStyle/>
          <a:p>
            <a:r>
              <a:rPr lang="en-US" b="1" dirty="0">
                <a:latin typeface="Avenir Next" panose="020B0503020202020204" pitchFamily="34" charset="0"/>
              </a:rPr>
              <a:t>Famous Psychology Findings That Have Failed To Replicate</a:t>
            </a:r>
          </a:p>
        </p:txBody>
      </p:sp>
      <p:sp>
        <p:nvSpPr>
          <p:cNvPr id="3" name="Content Placeholder 2">
            <a:extLst>
              <a:ext uri="{FF2B5EF4-FFF2-40B4-BE49-F238E27FC236}">
                <a16:creationId xmlns:a16="http://schemas.microsoft.com/office/drawing/2014/main" id="{24C1C537-8143-454F-A8F2-41385793EE43}"/>
              </a:ext>
            </a:extLst>
          </p:cNvPr>
          <p:cNvSpPr>
            <a:spLocks noGrp="1"/>
          </p:cNvSpPr>
          <p:nvPr>
            <p:ph idx="1"/>
          </p:nvPr>
        </p:nvSpPr>
        <p:spPr>
          <a:xfrm>
            <a:off x="457200" y="1828800"/>
            <a:ext cx="8229600" cy="4648200"/>
          </a:xfrm>
        </p:spPr>
        <p:txBody>
          <a:bodyPr>
            <a:normAutofit/>
          </a:bodyPr>
          <a:lstStyle/>
          <a:p>
            <a:pPr>
              <a:spcAft>
                <a:spcPts val="1200"/>
              </a:spcAft>
            </a:pPr>
            <a:r>
              <a:rPr lang="en-US" sz="2400" i="1" dirty="0">
                <a:latin typeface="Avenir Next" panose="020B0503020202020204" pitchFamily="34" charset="0"/>
              </a:rPr>
              <a:t>Power Posing </a:t>
            </a:r>
            <a:r>
              <a:rPr lang="en-US" sz="2400" dirty="0">
                <a:latin typeface="Avenir Next" panose="020B0503020202020204" pitchFamily="34" charset="0"/>
              </a:rPr>
              <a:t>increases testosterone and lowers cortisol</a:t>
            </a:r>
          </a:p>
          <a:p>
            <a:pPr>
              <a:spcAft>
                <a:spcPts val="1200"/>
              </a:spcAft>
            </a:pPr>
            <a:r>
              <a:rPr lang="en-US" sz="2400" dirty="0">
                <a:latin typeface="Avenir Next" panose="020B0503020202020204" pitchFamily="34" charset="0"/>
              </a:rPr>
              <a:t>Self control is a limited resource (</a:t>
            </a:r>
            <a:r>
              <a:rPr lang="en-US" sz="2400" i="1" dirty="0">
                <a:latin typeface="Avenir Next" panose="020B0503020202020204" pitchFamily="34" charset="0"/>
              </a:rPr>
              <a:t>ego-depletion</a:t>
            </a:r>
            <a:r>
              <a:rPr lang="en-US" sz="2400" dirty="0">
                <a:latin typeface="Avenir Next" panose="020B0503020202020204" pitchFamily="34" charset="0"/>
              </a:rPr>
              <a:t>)</a:t>
            </a:r>
          </a:p>
          <a:p>
            <a:pPr>
              <a:spcAft>
                <a:spcPts val="1200"/>
              </a:spcAft>
            </a:pPr>
            <a:r>
              <a:rPr lang="en-US" sz="2400" dirty="0">
                <a:latin typeface="Avenir Next" panose="020B0503020202020204" pitchFamily="34" charset="0"/>
              </a:rPr>
              <a:t>Priming people with professor stereotypes makes them score higher on intelligence tests</a:t>
            </a:r>
          </a:p>
          <a:p>
            <a:pPr>
              <a:spcAft>
                <a:spcPts val="1200"/>
              </a:spcAft>
            </a:pPr>
            <a:r>
              <a:rPr lang="en-US" sz="2400" dirty="0">
                <a:latin typeface="Avenir Next" panose="020B0503020202020204" pitchFamily="34" charset="0"/>
              </a:rPr>
              <a:t>Priming people with words related to being old makes people walk slower (like an old person)</a:t>
            </a:r>
          </a:p>
          <a:p>
            <a:pPr>
              <a:spcAft>
                <a:spcPts val="1200"/>
              </a:spcAft>
            </a:pPr>
            <a:r>
              <a:rPr lang="en-US" sz="2400" dirty="0">
                <a:latin typeface="Avenir Next" panose="020B0503020202020204" pitchFamily="34" charset="0"/>
              </a:rPr>
              <a:t>Priming people with images of money makes them behave more selfishly</a:t>
            </a:r>
          </a:p>
          <a:p>
            <a:pPr>
              <a:spcAft>
                <a:spcPts val="1200"/>
              </a:spcAft>
            </a:pPr>
            <a:r>
              <a:rPr lang="en-US" sz="2400" dirty="0">
                <a:latin typeface="Avenir Next" panose="020B0503020202020204" pitchFamily="34" charset="0"/>
              </a:rPr>
              <a:t>MANY MORE!</a:t>
            </a:r>
          </a:p>
        </p:txBody>
      </p:sp>
    </p:spTree>
    <p:extLst>
      <p:ext uri="{BB962C8B-B14F-4D97-AF65-F5344CB8AC3E}">
        <p14:creationId xmlns:p14="http://schemas.microsoft.com/office/powerpoint/2010/main" val="1612114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52AD41-6243-E442-953F-B6A639D21118}"/>
              </a:ext>
            </a:extLst>
          </p:cNvPr>
          <p:cNvSpPr>
            <a:spLocks noGrp="1"/>
          </p:cNvSpPr>
          <p:nvPr>
            <p:ph type="title"/>
          </p:nvPr>
        </p:nvSpPr>
        <p:spPr>
          <a:xfrm>
            <a:off x="457200" y="228600"/>
            <a:ext cx="8229600" cy="1143000"/>
          </a:xfrm>
        </p:spPr>
        <p:txBody>
          <a:bodyPr>
            <a:normAutofit/>
          </a:bodyPr>
          <a:lstStyle/>
          <a:p>
            <a:r>
              <a:rPr lang="en-US" b="1" dirty="0">
                <a:latin typeface="Avenir Next" panose="020B0503020202020204" pitchFamily="34" charset="0"/>
              </a:rPr>
              <a:t>Why all these false positives? </a:t>
            </a:r>
          </a:p>
        </p:txBody>
      </p:sp>
      <p:sp>
        <p:nvSpPr>
          <p:cNvPr id="9" name="Content Placeholder 2">
            <a:extLst>
              <a:ext uri="{FF2B5EF4-FFF2-40B4-BE49-F238E27FC236}">
                <a16:creationId xmlns:a16="http://schemas.microsoft.com/office/drawing/2014/main" id="{3B5DD1D9-BF92-604F-A54E-7BEB504000F0}"/>
              </a:ext>
            </a:extLst>
          </p:cNvPr>
          <p:cNvSpPr>
            <a:spLocks noGrp="1"/>
          </p:cNvSpPr>
          <p:nvPr>
            <p:ph idx="1"/>
          </p:nvPr>
        </p:nvSpPr>
        <p:spPr>
          <a:xfrm>
            <a:off x="266700" y="1600200"/>
            <a:ext cx="8610600" cy="5029200"/>
          </a:xfrm>
        </p:spPr>
        <p:txBody>
          <a:bodyPr>
            <a:normAutofit/>
          </a:bodyPr>
          <a:lstStyle/>
          <a:p>
            <a:pPr marL="457200" indent="-457200">
              <a:spcAft>
                <a:spcPts val="1200"/>
              </a:spcAft>
              <a:buFont typeface="+mj-lt"/>
              <a:buAutoNum type="arabicPeriod"/>
            </a:pPr>
            <a:r>
              <a:rPr lang="en-US" sz="2400" dirty="0">
                <a:latin typeface="Avenir Next" panose="020B0503020202020204" pitchFamily="34" charset="0"/>
              </a:rPr>
              <a:t>Fraud</a:t>
            </a:r>
          </a:p>
          <a:p>
            <a:pPr marL="457200" indent="-457200">
              <a:spcAft>
                <a:spcPts val="1200"/>
              </a:spcAft>
              <a:buFont typeface="+mj-lt"/>
              <a:buAutoNum type="arabicPeriod"/>
            </a:pPr>
            <a:r>
              <a:rPr lang="en-US" sz="2400" dirty="0">
                <a:latin typeface="Avenir Next" panose="020B0503020202020204" pitchFamily="34" charset="0"/>
              </a:rPr>
              <a:t>Random chance (Type 1 errors), which is more likely with small sample sizes</a:t>
            </a:r>
          </a:p>
          <a:p>
            <a:pPr marL="457200" indent="-457200">
              <a:spcAft>
                <a:spcPts val="1200"/>
              </a:spcAft>
              <a:buFont typeface="+mj-lt"/>
              <a:buAutoNum type="arabicPeriod"/>
            </a:pPr>
            <a:r>
              <a:rPr lang="en-US" sz="2400" dirty="0">
                <a:latin typeface="Avenir Next" panose="020B0503020202020204" pitchFamily="34" charset="0"/>
              </a:rPr>
              <a:t>The </a:t>
            </a:r>
            <a:r>
              <a:rPr lang="en-US" sz="2400" b="1" dirty="0">
                <a:latin typeface="Avenir Next" panose="020B0503020202020204" pitchFamily="34" charset="0"/>
              </a:rPr>
              <a:t>“file drawer” </a:t>
            </a:r>
            <a:r>
              <a:rPr lang="en-US" sz="2400" dirty="0">
                <a:latin typeface="Avenir Next" panose="020B0503020202020204" pitchFamily="34" charset="0"/>
              </a:rPr>
              <a:t>problem: Scientific journals want to publish “statistically significant” results, so any null findings are kept in the file drawer</a:t>
            </a:r>
          </a:p>
          <a:p>
            <a:pPr marL="457200" indent="-457200">
              <a:spcAft>
                <a:spcPts val="1200"/>
              </a:spcAft>
              <a:buFont typeface="+mj-lt"/>
              <a:buAutoNum type="arabicPeriod"/>
            </a:pPr>
            <a:r>
              <a:rPr lang="en-US" sz="2400" dirty="0">
                <a:latin typeface="Avenir Next" panose="020B0503020202020204" pitchFamily="34" charset="0"/>
              </a:rPr>
              <a:t>Questionable Research Practices (</a:t>
            </a:r>
            <a:r>
              <a:rPr lang="en-US" sz="2400" b="1" dirty="0">
                <a:latin typeface="Avenir Next" panose="020B0503020202020204" pitchFamily="34" charset="0"/>
              </a:rPr>
              <a:t>QRPs</a:t>
            </a:r>
            <a:r>
              <a:rPr lang="en-US" sz="2400" dirty="0">
                <a:latin typeface="Avenir Next" panose="020B0503020202020204" pitchFamily="34" charset="0"/>
              </a:rPr>
              <a:t>), usually a result of poor scientific and statistical training (unlike you!)</a:t>
            </a:r>
          </a:p>
          <a:p>
            <a:pPr marL="1257300" lvl="2" indent="-457200">
              <a:spcAft>
                <a:spcPts val="1200"/>
              </a:spcAft>
            </a:pPr>
            <a:r>
              <a:rPr lang="en-US" sz="2200" dirty="0">
                <a:latin typeface="Avenir Next" panose="020B0503020202020204" pitchFamily="34" charset="0"/>
              </a:rPr>
              <a:t>p-hacking: digging into your data in different ways until you find </a:t>
            </a:r>
            <a:r>
              <a:rPr lang="en-US" sz="2200" i="1" dirty="0">
                <a:latin typeface="Avenir Next" panose="020B0503020202020204" pitchFamily="34" charset="0"/>
              </a:rPr>
              <a:t>p </a:t>
            </a:r>
            <a:r>
              <a:rPr lang="en-US" sz="2200" dirty="0">
                <a:latin typeface="Avenir Next" panose="020B0503020202020204" pitchFamily="34" charset="0"/>
              </a:rPr>
              <a:t>&lt; 0.05</a:t>
            </a:r>
          </a:p>
          <a:p>
            <a:pPr marL="457200" indent="-457200">
              <a:spcAft>
                <a:spcPts val="1200"/>
              </a:spcAft>
              <a:buFont typeface="+mj-lt"/>
              <a:buAutoNum type="arabicPeriod"/>
            </a:pPr>
            <a:endParaRPr lang="en-US" sz="2400" dirty="0">
              <a:latin typeface="Avenir Next" panose="020B0503020202020204" pitchFamily="34" charset="0"/>
            </a:endParaRPr>
          </a:p>
          <a:p>
            <a:pPr marL="0" indent="0">
              <a:spcAft>
                <a:spcPts val="1200"/>
              </a:spcAft>
              <a:buNone/>
            </a:pPr>
            <a:endParaRPr lang="en-US" sz="2400" dirty="0">
              <a:latin typeface="Avenir Next" panose="020B0503020202020204" pitchFamily="34" charset="0"/>
            </a:endParaRPr>
          </a:p>
        </p:txBody>
      </p:sp>
    </p:spTree>
    <p:extLst>
      <p:ext uri="{BB962C8B-B14F-4D97-AF65-F5344CB8AC3E}">
        <p14:creationId xmlns:p14="http://schemas.microsoft.com/office/powerpoint/2010/main" val="220273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52AD41-6243-E442-953F-B6A639D21118}"/>
              </a:ext>
            </a:extLst>
          </p:cNvPr>
          <p:cNvSpPr>
            <a:spLocks noGrp="1"/>
          </p:cNvSpPr>
          <p:nvPr>
            <p:ph type="title"/>
          </p:nvPr>
        </p:nvSpPr>
        <p:spPr>
          <a:xfrm>
            <a:off x="304800" y="190500"/>
            <a:ext cx="8229600" cy="1143000"/>
          </a:xfrm>
        </p:spPr>
        <p:txBody>
          <a:bodyPr>
            <a:normAutofit/>
          </a:bodyPr>
          <a:lstStyle/>
          <a:p>
            <a:r>
              <a:rPr lang="en-US" b="1" dirty="0">
                <a:latin typeface="Avenir Next" panose="020B0503020202020204" pitchFamily="34" charset="0"/>
              </a:rPr>
              <a:t>How to </a:t>
            </a:r>
            <a:r>
              <a:rPr lang="en-US" b="1" i="1" dirty="0">
                <a:latin typeface="Avenir Next" panose="020B0503020202020204" pitchFamily="34" charset="0"/>
              </a:rPr>
              <a:t>p</a:t>
            </a:r>
            <a:r>
              <a:rPr lang="en-US" b="1" dirty="0">
                <a:latin typeface="Avenir Next" panose="020B0503020202020204" pitchFamily="34" charset="0"/>
              </a:rPr>
              <a:t>-hack</a:t>
            </a:r>
          </a:p>
        </p:txBody>
      </p:sp>
      <p:pic>
        <p:nvPicPr>
          <p:cNvPr id="6" name="Picture 5" descr="A close up of a person&#10;&#10;Description automatically generated">
            <a:extLst>
              <a:ext uri="{FF2B5EF4-FFF2-40B4-BE49-F238E27FC236}">
                <a16:creationId xmlns:a16="http://schemas.microsoft.com/office/drawing/2014/main" id="{E06689AD-7584-B543-A03E-81BF5C46B456}"/>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295400" y="1676400"/>
            <a:ext cx="7016544" cy="4419600"/>
          </a:xfrm>
          <a:prstGeom prst="rect">
            <a:avLst/>
          </a:prstGeom>
        </p:spPr>
      </p:pic>
    </p:spTree>
    <p:extLst>
      <p:ext uri="{BB962C8B-B14F-4D97-AF65-F5344CB8AC3E}">
        <p14:creationId xmlns:p14="http://schemas.microsoft.com/office/powerpoint/2010/main" val="4411783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ell phone&#10;&#10;Description automatically generated">
            <a:extLst>
              <a:ext uri="{FF2B5EF4-FFF2-40B4-BE49-F238E27FC236}">
                <a16:creationId xmlns:a16="http://schemas.microsoft.com/office/drawing/2014/main" id="{3682B051-0234-8244-B478-4903CC47595D}"/>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228600" y="685800"/>
            <a:ext cx="8757002" cy="5105400"/>
          </a:xfrm>
          <a:prstGeom prst="rect">
            <a:avLst/>
          </a:prstGeom>
        </p:spPr>
      </p:pic>
    </p:spTree>
    <p:extLst>
      <p:ext uri="{BB962C8B-B14F-4D97-AF65-F5344CB8AC3E}">
        <p14:creationId xmlns:p14="http://schemas.microsoft.com/office/powerpoint/2010/main" val="206304021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04800" y="268318"/>
            <a:ext cx="8077200" cy="3707606"/>
          </a:xfrm>
        </p:spPr>
        <p:txBody>
          <a:bodyPr/>
          <a:lstStyle/>
          <a:p>
            <a:r>
              <a:rPr lang="en-US" dirty="0"/>
              <a:t>A solution?</a:t>
            </a:r>
            <a:br>
              <a:rPr lang="en-US" dirty="0"/>
            </a:br>
            <a:r>
              <a:rPr lang="en-US" dirty="0"/>
              <a:t/>
            </a:r>
            <a:br>
              <a:rPr lang="en-US" dirty="0"/>
            </a:br>
            <a:r>
              <a:rPr lang="en-US" dirty="0"/>
              <a:t>Open and transparent research Practices at all Stages!</a:t>
            </a:r>
          </a:p>
        </p:txBody>
      </p:sp>
      <p:pic>
        <p:nvPicPr>
          <p:cNvPr id="5" name="Picture 4">
            <a:extLst>
              <a:ext uri="{FF2B5EF4-FFF2-40B4-BE49-F238E27FC236}">
                <a16:creationId xmlns:a16="http://schemas.microsoft.com/office/drawing/2014/main" id="{E9DE697A-4BF7-AE44-BD5B-84C59D9EBE4E}"/>
              </a:ext>
            </a:extLst>
          </p:cNvPr>
          <p:cNvPicPr>
            <a:picLocks noChangeAspect="1"/>
          </p:cNvPicPr>
          <p:nvPr/>
        </p:nvPicPr>
        <p:blipFill>
          <a:blip r:embed="rId2"/>
          <a:stretch>
            <a:fillRect/>
          </a:stretch>
        </p:blipFill>
        <p:spPr>
          <a:xfrm>
            <a:off x="4267200" y="2971800"/>
            <a:ext cx="4572000" cy="3429000"/>
          </a:xfrm>
          <a:prstGeom prst="rect">
            <a:avLst/>
          </a:prstGeom>
        </p:spPr>
      </p:pic>
      <p:sp>
        <p:nvSpPr>
          <p:cNvPr id="8" name="TextBox 7">
            <a:extLst>
              <a:ext uri="{FF2B5EF4-FFF2-40B4-BE49-F238E27FC236}">
                <a16:creationId xmlns:a16="http://schemas.microsoft.com/office/drawing/2014/main" id="{9857942F-D6A1-6245-8AD7-C52E8B5F11AA}"/>
              </a:ext>
            </a:extLst>
          </p:cNvPr>
          <p:cNvSpPr txBox="1"/>
          <p:nvPr/>
        </p:nvSpPr>
        <p:spPr>
          <a:xfrm>
            <a:off x="2759076" y="6553200"/>
            <a:ext cx="6333785" cy="207749"/>
          </a:xfrm>
          <a:prstGeom prst="rect">
            <a:avLst/>
          </a:prstGeom>
          <a:noFill/>
        </p:spPr>
        <p:txBody>
          <a:bodyPr wrap="none" rtlCol="0">
            <a:spAutoFit/>
          </a:bodyPr>
          <a:lstStyle/>
          <a:p>
            <a:r>
              <a:rPr lang="en-US" sz="750" dirty="0"/>
              <a:t>Adapted from What is Open Science and why should I care? Dr. Nancy </a:t>
            </a:r>
            <a:r>
              <a:rPr lang="en-US" sz="750" dirty="0" err="1"/>
              <a:t>Pontika</a:t>
            </a:r>
            <a:r>
              <a:rPr lang="en-US" sz="750" dirty="0"/>
              <a:t> Open Access Aggregation Officer CORE Twitter: @</a:t>
            </a:r>
            <a:r>
              <a:rPr lang="en-US" sz="750" dirty="0" err="1"/>
              <a:t>nancypontika</a:t>
            </a:r>
            <a:endParaRPr lang="en-US" sz="750" dirty="0"/>
          </a:p>
        </p:txBody>
      </p:sp>
    </p:spTree>
    <p:extLst>
      <p:ext uri="{BB962C8B-B14F-4D97-AF65-F5344CB8AC3E}">
        <p14:creationId xmlns:p14="http://schemas.microsoft.com/office/powerpoint/2010/main" val="39477345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1" dirty="0">
                <a:latin typeface="Avenir Next" panose="020B0503020202020204" pitchFamily="34" charset="0"/>
              </a:rPr>
              <a:t>What is Open Science?</a:t>
            </a:r>
          </a:p>
        </p:txBody>
      </p:sp>
      <p:sp>
        <p:nvSpPr>
          <p:cNvPr id="5" name="Content Placeholder 4"/>
          <p:cNvSpPr>
            <a:spLocks noGrp="1"/>
          </p:cNvSpPr>
          <p:nvPr>
            <p:ph idx="1"/>
          </p:nvPr>
        </p:nvSpPr>
        <p:spPr/>
        <p:txBody>
          <a:bodyPr/>
          <a:lstStyle/>
          <a:p>
            <a:pPr marL="0" indent="0">
              <a:buNone/>
            </a:pPr>
            <a:r>
              <a:rPr lang="en-US" dirty="0">
                <a:solidFill>
                  <a:srgbClr val="0000FF"/>
                </a:solidFill>
                <a:latin typeface="Avenir Next" panose="020B0503020202020204" pitchFamily="34" charset="0"/>
              </a:rPr>
              <a:t>The movement to make scientific research, data and dissemination accessible to all levels of an inquiring society </a:t>
            </a:r>
            <a:r>
              <a:rPr lang="en-US" sz="900" dirty="0">
                <a:latin typeface="Avenir Next" panose="020B0503020202020204" pitchFamily="34" charset="0"/>
              </a:rPr>
              <a:t> [FOSTER, Open Science Definition]</a:t>
            </a:r>
          </a:p>
          <a:p>
            <a:endParaRPr lang="en-US" sz="2100" dirty="0">
              <a:latin typeface="Avenir Next" panose="020B0503020202020204" pitchFamily="34" charset="0"/>
            </a:endParaRPr>
          </a:p>
          <a:p>
            <a:r>
              <a:rPr lang="en-US" sz="2100" dirty="0">
                <a:latin typeface="Avenir Next" panose="020B0503020202020204" pitchFamily="34" charset="0"/>
              </a:rPr>
              <a:t>Scope:</a:t>
            </a:r>
          </a:p>
          <a:p>
            <a:pPr lvl="1"/>
            <a:r>
              <a:rPr lang="en-US" sz="2000" b="1" dirty="0">
                <a:latin typeface="Avenir Next" panose="020B0503020202020204" pitchFamily="34" charset="0"/>
              </a:rPr>
              <a:t>Transparency </a:t>
            </a:r>
            <a:r>
              <a:rPr lang="en-US" sz="2000" dirty="0">
                <a:latin typeface="Avenir Next" panose="020B0503020202020204" pitchFamily="34" charset="0"/>
              </a:rPr>
              <a:t>in experimental methodology, observation, collection of data, and data analysis</a:t>
            </a:r>
          </a:p>
          <a:p>
            <a:pPr lvl="1"/>
            <a:r>
              <a:rPr lang="en-US" sz="2000" b="1" dirty="0">
                <a:latin typeface="Avenir Next" panose="020B0503020202020204" pitchFamily="34" charset="0"/>
              </a:rPr>
              <a:t>Public </a:t>
            </a:r>
            <a:r>
              <a:rPr lang="en-US" sz="2000" dirty="0">
                <a:latin typeface="Avenir Next" panose="020B0503020202020204" pitchFamily="34" charset="0"/>
              </a:rPr>
              <a:t>availability and reusability of </a:t>
            </a:r>
            <a:r>
              <a:rPr lang="en-US" sz="2000" b="1" dirty="0">
                <a:latin typeface="Avenir Next" panose="020B0503020202020204" pitchFamily="34" charset="0"/>
              </a:rPr>
              <a:t>scientific data</a:t>
            </a:r>
          </a:p>
          <a:p>
            <a:pPr lvl="1"/>
            <a:r>
              <a:rPr lang="en-US" sz="2000" b="1" dirty="0">
                <a:latin typeface="Avenir Next" panose="020B0503020202020204" pitchFamily="34" charset="0"/>
              </a:rPr>
              <a:t>Public </a:t>
            </a:r>
            <a:r>
              <a:rPr lang="en-US" sz="2000" dirty="0">
                <a:latin typeface="Avenir Next" panose="020B0503020202020204" pitchFamily="34" charset="0"/>
              </a:rPr>
              <a:t>accessibility and transparency of </a:t>
            </a:r>
            <a:r>
              <a:rPr lang="en-US" sz="2000" b="1" dirty="0">
                <a:latin typeface="Avenir Next" panose="020B0503020202020204" pitchFamily="34" charset="0"/>
              </a:rPr>
              <a:t>scientific communication</a:t>
            </a:r>
          </a:p>
          <a:p>
            <a:pPr lvl="1"/>
            <a:r>
              <a:rPr lang="en-US" sz="2000" dirty="0">
                <a:latin typeface="Avenir Next" panose="020B0503020202020204" pitchFamily="34" charset="0"/>
              </a:rPr>
              <a:t>Using web-based tools to facilitate scientific </a:t>
            </a:r>
            <a:r>
              <a:rPr lang="en-US" sz="2000" b="1" dirty="0">
                <a:latin typeface="Avenir Next" panose="020B0503020202020204" pitchFamily="34" charset="0"/>
              </a:rPr>
              <a:t>collaboration</a:t>
            </a:r>
            <a:endParaRPr lang="en-US" sz="2000" dirty="0">
              <a:latin typeface="Avenir Next" panose="020B0503020202020204" pitchFamily="34" charset="0"/>
            </a:endParaRPr>
          </a:p>
        </p:txBody>
      </p:sp>
    </p:spTree>
    <p:extLst>
      <p:ext uri="{BB962C8B-B14F-4D97-AF65-F5344CB8AC3E}">
        <p14:creationId xmlns:p14="http://schemas.microsoft.com/office/powerpoint/2010/main" val="64162615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500" y="428506"/>
            <a:ext cx="8763000" cy="1143000"/>
          </a:xfrm>
        </p:spPr>
        <p:txBody>
          <a:bodyPr>
            <a:noAutofit/>
          </a:bodyPr>
          <a:lstStyle/>
          <a:p>
            <a:r>
              <a:rPr lang="en-US" sz="3600" b="1" dirty="0">
                <a:latin typeface="Avenir Next" panose="020B0503020202020204" pitchFamily="34" charset="0"/>
              </a:rPr>
              <a:t>It is more than Open Access Publishing</a:t>
            </a:r>
          </a:p>
        </p:txBody>
      </p:sp>
      <p:pic>
        <p:nvPicPr>
          <p:cNvPr id="1026" name="Picture 2" descr="Image result for open science"/>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81000" y="2057400"/>
            <a:ext cx="8026398" cy="3657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85432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4" name="Picture 2" descr="nazi experiment.jpg"/>
          <p:cNvPicPr>
            <a:picLocks noChangeAspect="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6858000" y="3771900"/>
            <a:ext cx="1925411" cy="27068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 name="Picture 2" descr="91CyZQcvXsL.jpg"/>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228600" y="3467100"/>
            <a:ext cx="1981200" cy="3007272"/>
          </a:xfrm>
          <a:prstGeom prst="rect">
            <a:avLst/>
          </a:prstGeom>
        </p:spPr>
      </p:pic>
      <p:sp>
        <p:nvSpPr>
          <p:cNvPr id="2" name="Title 1"/>
          <p:cNvSpPr>
            <a:spLocks noGrp="1"/>
          </p:cNvSpPr>
          <p:nvPr>
            <p:ph type="title"/>
          </p:nvPr>
        </p:nvSpPr>
        <p:spPr>
          <a:xfrm>
            <a:off x="685800" y="152400"/>
            <a:ext cx="7772400" cy="914400"/>
          </a:xfrm>
        </p:spPr>
        <p:txBody>
          <a:bodyPr>
            <a:normAutofit/>
          </a:bodyPr>
          <a:lstStyle/>
          <a:p>
            <a:pPr eaLnBrk="1" fontAlgn="auto" hangingPunct="1">
              <a:spcAft>
                <a:spcPts val="0"/>
              </a:spcAft>
              <a:defRPr/>
            </a:pPr>
            <a:r>
              <a:rPr lang="en-US" sz="4000" dirty="0">
                <a:ea typeface="+mj-ea"/>
                <a:cs typeface="+mj-cs"/>
              </a:rPr>
              <a:t>The Nuremberg Trials (1947)</a:t>
            </a:r>
          </a:p>
        </p:txBody>
      </p:sp>
      <p:pic>
        <p:nvPicPr>
          <p:cNvPr id="5" name="Picture 4" descr="GettyImages-515586328.jpg"/>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2514600" y="3821065"/>
            <a:ext cx="4093675" cy="2655935"/>
          </a:xfrm>
          <a:prstGeom prst="rect">
            <a:avLst/>
          </a:prstGeom>
        </p:spPr>
      </p:pic>
      <p:pic>
        <p:nvPicPr>
          <p:cNvPr id="6" name="Picture 5" descr="1.png"/>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a:off x="6066701" y="1409700"/>
            <a:ext cx="2924899" cy="2112593"/>
          </a:xfrm>
          <a:prstGeom prst="rect">
            <a:avLst/>
          </a:prstGeom>
        </p:spPr>
      </p:pic>
      <p:pic>
        <p:nvPicPr>
          <p:cNvPr id="7" name="Picture 6" descr="07349-1024x768.jpg"/>
          <p:cNvPicPr>
            <a:picLocks noChangeAspect="1"/>
          </p:cNvPicPr>
          <p:nvPr/>
        </p:nvPicPr>
        <p:blipFill>
          <a:blip r:embed="rId7" cstate="email">
            <a:extLst>
              <a:ext uri="{28A0092B-C50C-407E-A947-70E740481C1C}">
                <a14:useLocalDpi xmlns:a14="http://schemas.microsoft.com/office/drawing/2010/main" val="0"/>
              </a:ext>
            </a:extLst>
          </a:blip>
          <a:stretch>
            <a:fillRect/>
          </a:stretch>
        </p:blipFill>
        <p:spPr>
          <a:xfrm>
            <a:off x="3149600" y="1447800"/>
            <a:ext cx="2794000" cy="2095500"/>
          </a:xfrm>
          <a:prstGeom prst="rect">
            <a:avLst/>
          </a:prstGeom>
        </p:spPr>
      </p:pic>
      <p:pic>
        <p:nvPicPr>
          <p:cNvPr id="8" name="Picture 7" descr="Nazi-Investigation-0723.jpg"/>
          <p:cNvPicPr>
            <a:picLocks noChangeAspect="1"/>
          </p:cNvPicPr>
          <p:nvPr/>
        </p:nvPicPr>
        <p:blipFill>
          <a:blip r:embed="rId8" cstate="email">
            <a:extLst>
              <a:ext uri="{28A0092B-C50C-407E-A947-70E740481C1C}">
                <a14:useLocalDpi xmlns:a14="http://schemas.microsoft.com/office/drawing/2010/main" val="0"/>
              </a:ext>
            </a:extLst>
          </a:blip>
          <a:stretch>
            <a:fillRect/>
          </a:stretch>
        </p:blipFill>
        <p:spPr>
          <a:xfrm>
            <a:off x="228600" y="1295400"/>
            <a:ext cx="2744269" cy="1829819"/>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57200" y="228600"/>
            <a:ext cx="8229600" cy="1143000"/>
          </a:xfrm>
        </p:spPr>
        <p:txBody>
          <a:bodyPr/>
          <a:lstStyle/>
          <a:p>
            <a:r>
              <a:rPr lang="en-US" b="1" dirty="0">
                <a:latin typeface="Avenir Next" panose="020B0503020202020204" pitchFamily="34" charset="0"/>
              </a:rPr>
              <a:t>Open Access To Publications</a:t>
            </a:r>
          </a:p>
        </p:txBody>
      </p:sp>
      <p:sp>
        <p:nvSpPr>
          <p:cNvPr id="6" name="Content Placeholder 5"/>
          <p:cNvSpPr>
            <a:spLocks noGrp="1"/>
          </p:cNvSpPr>
          <p:nvPr>
            <p:ph idx="1"/>
          </p:nvPr>
        </p:nvSpPr>
        <p:spPr>
          <a:xfrm>
            <a:off x="457200" y="1676400"/>
            <a:ext cx="8229600" cy="4648200"/>
          </a:xfrm>
        </p:spPr>
        <p:txBody>
          <a:bodyPr>
            <a:normAutofit/>
          </a:bodyPr>
          <a:lstStyle/>
          <a:p>
            <a:pPr>
              <a:lnSpc>
                <a:spcPct val="110000"/>
              </a:lnSpc>
              <a:spcAft>
                <a:spcPts val="600"/>
              </a:spcAft>
            </a:pPr>
            <a:r>
              <a:rPr lang="en-US" dirty="0">
                <a:latin typeface="Avenir Next" panose="020B0503020202020204" pitchFamily="34" charset="0"/>
              </a:rPr>
              <a:t>Free, immediate, online access to the results of research</a:t>
            </a:r>
          </a:p>
          <a:p>
            <a:pPr>
              <a:lnSpc>
                <a:spcPct val="110000"/>
              </a:lnSpc>
              <a:spcAft>
                <a:spcPts val="600"/>
              </a:spcAft>
            </a:pPr>
            <a:r>
              <a:rPr lang="en-US" dirty="0">
                <a:latin typeface="Avenir Next" panose="020B0503020202020204" pitchFamily="34" charset="0"/>
              </a:rPr>
              <a:t>Free to reuse, e.g., to build tools to mine the content</a:t>
            </a:r>
          </a:p>
          <a:p>
            <a:pPr>
              <a:lnSpc>
                <a:spcPct val="110000"/>
              </a:lnSpc>
              <a:spcAft>
                <a:spcPts val="600"/>
              </a:spcAft>
            </a:pPr>
            <a:r>
              <a:rPr lang="en-US" dirty="0">
                <a:latin typeface="Avenir Next" panose="020B0503020202020204" pitchFamily="34" charset="0"/>
              </a:rPr>
              <a:t>Two routes to make sure anyone can access your papers:</a:t>
            </a:r>
          </a:p>
          <a:p>
            <a:pPr lvl="1">
              <a:lnSpc>
                <a:spcPct val="110000"/>
              </a:lnSpc>
              <a:spcAft>
                <a:spcPts val="600"/>
              </a:spcAft>
            </a:pPr>
            <a:r>
              <a:rPr lang="en-US" dirty="0">
                <a:latin typeface="Avenir Next" panose="020B0503020202020204" pitchFamily="34" charset="0"/>
              </a:rPr>
              <a:t>Gold route: paying APCs to ensure publishers make copy open</a:t>
            </a:r>
          </a:p>
          <a:p>
            <a:pPr lvl="1">
              <a:lnSpc>
                <a:spcPct val="110000"/>
              </a:lnSpc>
              <a:spcAft>
                <a:spcPts val="600"/>
              </a:spcAft>
            </a:pPr>
            <a:r>
              <a:rPr lang="en-US" dirty="0">
                <a:latin typeface="Avenir Next" panose="020B0503020202020204" pitchFamily="34" charset="0"/>
              </a:rPr>
              <a:t>Green route: self-archiving Open Access copy in repository</a:t>
            </a:r>
          </a:p>
          <a:p>
            <a:pPr lvl="1">
              <a:lnSpc>
                <a:spcPct val="110000"/>
              </a:lnSpc>
            </a:pPr>
            <a:endParaRPr lang="en-US" dirty="0">
              <a:latin typeface="Avenir Next" panose="020B0503020202020204" pitchFamily="34" charset="0"/>
            </a:endParaRPr>
          </a:p>
        </p:txBody>
      </p:sp>
    </p:spTree>
    <p:extLst>
      <p:ext uri="{BB962C8B-B14F-4D97-AF65-F5344CB8AC3E}">
        <p14:creationId xmlns:p14="http://schemas.microsoft.com/office/powerpoint/2010/main" val="174435952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Open Data</a:t>
            </a:r>
          </a:p>
        </p:txBody>
      </p:sp>
      <p:sp>
        <p:nvSpPr>
          <p:cNvPr id="3" name="Content Placeholder 2"/>
          <p:cNvSpPr>
            <a:spLocks noGrp="1"/>
          </p:cNvSpPr>
          <p:nvPr>
            <p:ph idx="1"/>
          </p:nvPr>
        </p:nvSpPr>
        <p:spPr>
          <a:xfrm>
            <a:off x="457200" y="1851819"/>
            <a:ext cx="8229600" cy="971549"/>
          </a:xfrm>
        </p:spPr>
        <p:txBody>
          <a:bodyPr>
            <a:normAutofit fontScale="85000" lnSpcReduction="10000"/>
          </a:bodyPr>
          <a:lstStyle/>
          <a:p>
            <a:pPr marL="0" indent="0">
              <a:buNone/>
            </a:pPr>
            <a:r>
              <a:rPr lang="en-US" i="1" dirty="0"/>
              <a:t>“Open data and content can be </a:t>
            </a:r>
            <a:r>
              <a:rPr lang="en-US" b="1" i="1" dirty="0"/>
              <a:t>freely used, modified, and shared</a:t>
            </a:r>
            <a:r>
              <a:rPr lang="en-US" i="1" dirty="0"/>
              <a:t> by </a:t>
            </a:r>
            <a:r>
              <a:rPr lang="en-US" b="1" i="1" dirty="0"/>
              <a:t>anyone</a:t>
            </a:r>
            <a:r>
              <a:rPr lang="en-US" i="1" dirty="0"/>
              <a:t> for </a:t>
            </a:r>
            <a:r>
              <a:rPr lang="en-US" b="1" i="1" dirty="0"/>
              <a:t>any purpose</a:t>
            </a:r>
            <a:r>
              <a:rPr lang="en-US" i="1" dirty="0"/>
              <a:t>”</a:t>
            </a:r>
            <a:endParaRPr lang="en-US" dirty="0"/>
          </a:p>
        </p:txBody>
      </p:sp>
      <p:pic>
        <p:nvPicPr>
          <p:cNvPr id="4" name="Picture 3"/>
          <p:cNvPicPr>
            <a:picLocks noChangeAspect="1"/>
          </p:cNvPicPr>
          <p:nvPr/>
        </p:nvPicPr>
        <p:blipFill rotWithShape="1">
          <a:blip r:embed="rId2"/>
          <a:srcRect r="14091"/>
          <a:stretch/>
        </p:blipFill>
        <p:spPr>
          <a:xfrm>
            <a:off x="2228850" y="3257551"/>
            <a:ext cx="6562796" cy="2450306"/>
          </a:xfrm>
          <a:prstGeom prst="rect">
            <a:avLst/>
          </a:prstGeom>
        </p:spPr>
      </p:pic>
      <p:sp>
        <p:nvSpPr>
          <p:cNvPr id="5" name="TextBox 4"/>
          <p:cNvSpPr txBox="1"/>
          <p:nvPr/>
        </p:nvSpPr>
        <p:spPr>
          <a:xfrm>
            <a:off x="742950" y="3257550"/>
            <a:ext cx="1371600" cy="2354491"/>
          </a:xfrm>
          <a:prstGeom prst="rect">
            <a:avLst/>
          </a:prstGeom>
          <a:noFill/>
        </p:spPr>
        <p:txBody>
          <a:bodyPr wrap="square" rtlCol="0">
            <a:spAutoFit/>
          </a:bodyPr>
          <a:lstStyle/>
          <a:p>
            <a:pPr algn="r"/>
            <a:r>
              <a:rPr lang="en-US" sz="2100" dirty="0">
                <a:latin typeface="Avenir Next" panose="020B0503020202020204" pitchFamily="34" charset="0"/>
              </a:rPr>
              <a:t>Tim Berners-Lee’s proposal for five star open data:</a:t>
            </a:r>
          </a:p>
        </p:txBody>
      </p:sp>
    </p:spTree>
    <p:extLst>
      <p:ext uri="{BB962C8B-B14F-4D97-AF65-F5344CB8AC3E}">
        <p14:creationId xmlns:p14="http://schemas.microsoft.com/office/powerpoint/2010/main" val="93554847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Open Methods</a:t>
            </a:r>
          </a:p>
        </p:txBody>
      </p:sp>
      <p:sp>
        <p:nvSpPr>
          <p:cNvPr id="3" name="Content Placeholder 2"/>
          <p:cNvSpPr>
            <a:spLocks noGrp="1"/>
          </p:cNvSpPr>
          <p:nvPr>
            <p:ph idx="1"/>
          </p:nvPr>
        </p:nvSpPr>
        <p:spPr/>
        <p:txBody>
          <a:bodyPr>
            <a:normAutofit fontScale="85000" lnSpcReduction="10000"/>
          </a:bodyPr>
          <a:lstStyle/>
          <a:p>
            <a:pPr>
              <a:lnSpc>
                <a:spcPct val="120000"/>
              </a:lnSpc>
              <a:spcAft>
                <a:spcPts val="1200"/>
              </a:spcAft>
            </a:pPr>
            <a:r>
              <a:rPr lang="en-US" dirty="0"/>
              <a:t>Documenting and sharing workflows and methods</a:t>
            </a:r>
          </a:p>
          <a:p>
            <a:pPr>
              <a:lnSpc>
                <a:spcPct val="120000"/>
              </a:lnSpc>
              <a:spcAft>
                <a:spcPts val="1200"/>
              </a:spcAft>
            </a:pPr>
            <a:r>
              <a:rPr lang="en-US" dirty="0"/>
              <a:t>Sharing code and tools to allow others to reproduce work</a:t>
            </a:r>
          </a:p>
          <a:p>
            <a:pPr>
              <a:lnSpc>
                <a:spcPct val="120000"/>
              </a:lnSpc>
              <a:spcAft>
                <a:spcPts val="1200"/>
              </a:spcAft>
            </a:pPr>
            <a:r>
              <a:rPr lang="en-US" dirty="0"/>
              <a:t>Using web-based tools to facilitate collaboration and interaction from the outside world</a:t>
            </a:r>
          </a:p>
          <a:p>
            <a:pPr>
              <a:lnSpc>
                <a:spcPct val="120000"/>
              </a:lnSpc>
              <a:spcAft>
                <a:spcPts val="1200"/>
              </a:spcAft>
            </a:pPr>
            <a:r>
              <a:rPr lang="en-US" b="1" i="1" dirty="0"/>
              <a:t>Open netbook science: </a:t>
            </a:r>
            <a:r>
              <a:rPr lang="en-US" i="1" dirty="0"/>
              <a:t>“when there is a URL to a laboratory notebook that is freely available and indexed on common search engines”</a:t>
            </a:r>
            <a:endParaRPr lang="en-US" b="1" i="1" dirty="0"/>
          </a:p>
        </p:txBody>
      </p:sp>
    </p:spTree>
    <p:extLst>
      <p:ext uri="{BB962C8B-B14F-4D97-AF65-F5344CB8AC3E}">
        <p14:creationId xmlns:p14="http://schemas.microsoft.com/office/powerpoint/2010/main" val="142980779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Degrees of Openness</a:t>
            </a:r>
          </a:p>
        </p:txBody>
      </p:sp>
      <p:pic>
        <p:nvPicPr>
          <p:cNvPr id="5" name="Picture 4"/>
          <p:cNvPicPr>
            <a:picLocks noChangeAspect="1"/>
          </p:cNvPicPr>
          <p:nvPr/>
        </p:nvPicPr>
        <p:blipFill>
          <a:blip r:embed="rId2"/>
          <a:stretch>
            <a:fillRect/>
          </a:stretch>
        </p:blipFill>
        <p:spPr>
          <a:xfrm>
            <a:off x="992782" y="1714500"/>
            <a:ext cx="7158437" cy="4028525"/>
          </a:xfrm>
          <a:prstGeom prst="rect">
            <a:avLst/>
          </a:prstGeom>
        </p:spPr>
      </p:pic>
    </p:spTree>
    <p:extLst>
      <p:ext uri="{BB962C8B-B14F-4D97-AF65-F5344CB8AC3E}">
        <p14:creationId xmlns:p14="http://schemas.microsoft.com/office/powerpoint/2010/main" val="69650918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22312" y="4406900"/>
            <a:ext cx="8726487" cy="1362075"/>
          </a:xfrm>
        </p:spPr>
        <p:txBody>
          <a:bodyPr/>
          <a:lstStyle/>
          <a:p>
            <a:r>
              <a:rPr lang="en-US" dirty="0"/>
              <a:t>Why Practice                       ?</a:t>
            </a:r>
          </a:p>
        </p:txBody>
      </p:sp>
      <p:sp>
        <p:nvSpPr>
          <p:cNvPr id="5" name="Text Placeholder 4"/>
          <p:cNvSpPr>
            <a:spLocks noGrp="1"/>
          </p:cNvSpPr>
          <p:nvPr>
            <p:ph type="body" idx="1"/>
          </p:nvPr>
        </p:nvSpPr>
        <p:spPr/>
        <p:txBody>
          <a:bodyPr/>
          <a:lstStyle/>
          <a:p>
            <a:r>
              <a:rPr lang="en-US" dirty="0"/>
              <a:t>Benefits and Drivers</a:t>
            </a:r>
          </a:p>
        </p:txBody>
      </p:sp>
      <p:pic>
        <p:nvPicPr>
          <p:cNvPr id="6" name="Picture 5"/>
          <p:cNvPicPr>
            <a:picLocks noChangeAspect="1"/>
          </p:cNvPicPr>
          <p:nvPr/>
        </p:nvPicPr>
        <p:blipFill rotWithShape="1">
          <a:blip r:embed="rId2"/>
          <a:srcRect l="8266" t="5333" r="7438" b="9333"/>
          <a:stretch/>
        </p:blipFill>
        <p:spPr>
          <a:xfrm>
            <a:off x="5010150" y="1295400"/>
            <a:ext cx="2914650" cy="3657600"/>
          </a:xfrm>
          <a:prstGeom prst="rect">
            <a:avLst/>
          </a:prstGeom>
        </p:spPr>
      </p:pic>
    </p:spTree>
    <p:extLst>
      <p:ext uri="{BB962C8B-B14F-4D97-AF65-F5344CB8AC3E}">
        <p14:creationId xmlns:p14="http://schemas.microsoft.com/office/powerpoint/2010/main" val="356096660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143000" y="762000"/>
            <a:ext cx="6858000" cy="5132509"/>
          </a:xfrm>
          <a:prstGeom prst="rect">
            <a:avLst/>
          </a:prstGeom>
        </p:spPr>
      </p:pic>
    </p:spTree>
    <p:extLst>
      <p:ext uri="{BB962C8B-B14F-4D97-AF65-F5344CB8AC3E}">
        <p14:creationId xmlns:p14="http://schemas.microsoft.com/office/powerpoint/2010/main" val="350015757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Some Benefits of Openness</a:t>
            </a:r>
          </a:p>
        </p:txBody>
      </p:sp>
      <p:sp>
        <p:nvSpPr>
          <p:cNvPr id="6" name="Content Placeholder 5"/>
          <p:cNvSpPr>
            <a:spLocks noGrp="1"/>
          </p:cNvSpPr>
          <p:nvPr>
            <p:ph idx="1"/>
          </p:nvPr>
        </p:nvSpPr>
        <p:spPr/>
        <p:txBody>
          <a:bodyPr>
            <a:normAutofit/>
          </a:bodyPr>
          <a:lstStyle/>
          <a:p>
            <a:pPr>
              <a:spcAft>
                <a:spcPts val="1200"/>
              </a:spcAft>
            </a:pPr>
            <a:r>
              <a:rPr lang="en-US" dirty="0">
                <a:latin typeface="Avenir Next" panose="020B0503020202020204" pitchFamily="34" charset="0"/>
              </a:rPr>
              <a:t>You can access relevant literature – not behind pay walls</a:t>
            </a:r>
          </a:p>
          <a:p>
            <a:pPr>
              <a:spcAft>
                <a:spcPts val="1200"/>
              </a:spcAft>
            </a:pPr>
            <a:r>
              <a:rPr lang="en-US" dirty="0">
                <a:latin typeface="Avenir Next" panose="020B0503020202020204" pitchFamily="34" charset="0"/>
              </a:rPr>
              <a:t>Ensures research is transparent and reproducible</a:t>
            </a:r>
          </a:p>
          <a:p>
            <a:pPr>
              <a:spcAft>
                <a:spcPts val="1200"/>
              </a:spcAft>
            </a:pPr>
            <a:r>
              <a:rPr lang="en-US" dirty="0">
                <a:latin typeface="Avenir Next" panose="020B0503020202020204" pitchFamily="34" charset="0"/>
              </a:rPr>
              <a:t>Increased visibility, usage, and impact of your work</a:t>
            </a:r>
          </a:p>
          <a:p>
            <a:pPr>
              <a:spcAft>
                <a:spcPts val="1200"/>
              </a:spcAft>
            </a:pPr>
            <a:r>
              <a:rPr lang="en-US" dirty="0">
                <a:latin typeface="Avenir Next" panose="020B0503020202020204" pitchFamily="34" charset="0"/>
              </a:rPr>
              <a:t>New collaborations and research partnerships</a:t>
            </a:r>
          </a:p>
          <a:p>
            <a:pPr>
              <a:spcAft>
                <a:spcPts val="1200"/>
              </a:spcAft>
            </a:pPr>
            <a:r>
              <a:rPr lang="en-US" dirty="0">
                <a:latin typeface="Avenir Next" panose="020B0503020202020204" pitchFamily="34" charset="0"/>
              </a:rPr>
              <a:t>Ensure long-term access to your output</a:t>
            </a:r>
          </a:p>
          <a:p>
            <a:pPr>
              <a:spcAft>
                <a:spcPts val="1200"/>
              </a:spcAft>
            </a:pPr>
            <a:r>
              <a:rPr lang="en-US" dirty="0">
                <a:latin typeface="Avenir Next" panose="020B0503020202020204" pitchFamily="34" charset="0"/>
              </a:rPr>
              <a:t>Help increase the efficiency of research</a:t>
            </a:r>
          </a:p>
        </p:txBody>
      </p:sp>
    </p:spTree>
    <p:extLst>
      <p:ext uri="{BB962C8B-B14F-4D97-AF65-F5344CB8AC3E}">
        <p14:creationId xmlns:p14="http://schemas.microsoft.com/office/powerpoint/2010/main" val="276605950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1062037"/>
            <a:ext cx="3886199" cy="1281113"/>
          </a:xfrm>
        </p:spPr>
        <p:txBody>
          <a:bodyPr>
            <a:noAutofit/>
          </a:bodyPr>
          <a:lstStyle/>
          <a:p>
            <a:r>
              <a:rPr lang="en-US" sz="2700" dirty="0"/>
              <a:t>More Scientific Breakthroughs</a:t>
            </a:r>
          </a:p>
        </p:txBody>
      </p:sp>
      <p:sp>
        <p:nvSpPr>
          <p:cNvPr id="6" name="Text Placeholder 5"/>
          <p:cNvSpPr>
            <a:spLocks noGrp="1"/>
          </p:cNvSpPr>
          <p:nvPr>
            <p:ph type="body" sz="half" idx="2"/>
          </p:nvPr>
        </p:nvSpPr>
        <p:spPr>
          <a:xfrm>
            <a:off x="457201" y="2457450"/>
            <a:ext cx="3771899" cy="2994423"/>
          </a:xfrm>
        </p:spPr>
        <p:txBody>
          <a:bodyPr>
            <a:normAutofit lnSpcReduction="10000"/>
          </a:bodyPr>
          <a:lstStyle/>
          <a:p>
            <a:r>
              <a:rPr lang="en-US" sz="1800" i="1" dirty="0"/>
              <a:t>“It was unbelievable. Its not science the way most of us have practiced in our careers. But we all </a:t>
            </a:r>
            <a:r>
              <a:rPr lang="en-US" sz="1800" i="1" dirty="0" err="1"/>
              <a:t>realised</a:t>
            </a:r>
            <a:r>
              <a:rPr lang="en-US" sz="1800" i="1" dirty="0"/>
              <a:t> that we would never get biomarkers unless all of us parked our egos and intellectual property noses outside the door and agreed that all of our data would be public immediately.” </a:t>
            </a:r>
            <a:br>
              <a:rPr lang="en-US" sz="1800" i="1" dirty="0"/>
            </a:br>
            <a:r>
              <a:rPr lang="en-US" sz="1800" i="1" dirty="0"/>
              <a:t>– </a:t>
            </a:r>
            <a:br>
              <a:rPr lang="en-US" sz="1800" i="1" dirty="0"/>
            </a:br>
            <a:r>
              <a:rPr lang="en-US" dirty="0" err="1"/>
              <a:t>Dr</a:t>
            </a:r>
            <a:r>
              <a:rPr lang="en-US" dirty="0"/>
              <a:t> John </a:t>
            </a:r>
            <a:r>
              <a:rPr lang="en-US" dirty="0" err="1"/>
              <a:t>Trojanowski</a:t>
            </a:r>
            <a:r>
              <a:rPr lang="en-US" dirty="0"/>
              <a:t>, University of Pennsylvania</a:t>
            </a:r>
          </a:p>
        </p:txBody>
      </p:sp>
      <p:pic>
        <p:nvPicPr>
          <p:cNvPr id="4" name="Picture 3"/>
          <p:cNvPicPr>
            <a:picLocks noChangeAspect="1"/>
          </p:cNvPicPr>
          <p:nvPr/>
        </p:nvPicPr>
        <p:blipFill>
          <a:blip r:embed="rId2"/>
          <a:stretch>
            <a:fillRect/>
          </a:stretch>
        </p:blipFill>
        <p:spPr>
          <a:xfrm>
            <a:off x="4457700" y="914400"/>
            <a:ext cx="3914775" cy="5018143"/>
          </a:xfrm>
          <a:prstGeom prst="rect">
            <a:avLst/>
          </a:prstGeom>
        </p:spPr>
      </p:pic>
    </p:spTree>
    <p:extLst>
      <p:ext uri="{BB962C8B-B14F-4D97-AF65-F5344CB8AC3E}">
        <p14:creationId xmlns:p14="http://schemas.microsoft.com/office/powerpoint/2010/main" val="317588802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533400" y="3024187"/>
            <a:ext cx="7772400" cy="1362075"/>
          </a:xfrm>
        </p:spPr>
        <p:txBody>
          <a:bodyPr/>
          <a:lstStyle/>
          <a:p>
            <a:r>
              <a:rPr lang="en-US" dirty="0"/>
              <a:t>How Do We “Do” Open Science?</a:t>
            </a:r>
          </a:p>
        </p:txBody>
      </p:sp>
      <p:sp>
        <p:nvSpPr>
          <p:cNvPr id="7" name="Text Placeholder 6"/>
          <p:cNvSpPr>
            <a:spLocks noGrp="1"/>
          </p:cNvSpPr>
          <p:nvPr>
            <p:ph type="body" idx="1"/>
          </p:nvPr>
        </p:nvSpPr>
        <p:spPr>
          <a:xfrm>
            <a:off x="533400" y="1524000"/>
            <a:ext cx="7772400" cy="1500187"/>
          </a:xfrm>
        </p:spPr>
        <p:txBody>
          <a:bodyPr/>
          <a:lstStyle/>
          <a:p>
            <a:r>
              <a:rPr lang="en-US" dirty="0">
                <a:solidFill>
                  <a:schemeClr val="bg1">
                    <a:lumMod val="85000"/>
                  </a:schemeClr>
                </a:solidFill>
              </a:rPr>
              <a:t>Making your publications and data open</a:t>
            </a:r>
          </a:p>
        </p:txBody>
      </p:sp>
    </p:spTree>
    <p:extLst>
      <p:ext uri="{BB962C8B-B14F-4D97-AF65-F5344CB8AC3E}">
        <p14:creationId xmlns:p14="http://schemas.microsoft.com/office/powerpoint/2010/main" val="360530367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Open Science Framework (OSF)</a:t>
            </a:r>
          </a:p>
        </p:txBody>
      </p:sp>
      <p:sp>
        <p:nvSpPr>
          <p:cNvPr id="7" name="Content Placeholder 6"/>
          <p:cNvSpPr>
            <a:spLocks noGrp="1"/>
          </p:cNvSpPr>
          <p:nvPr>
            <p:ph idx="1"/>
          </p:nvPr>
        </p:nvSpPr>
        <p:spPr>
          <a:xfrm>
            <a:off x="457200" y="1524000"/>
            <a:ext cx="8229600" cy="4648200"/>
          </a:xfrm>
        </p:spPr>
        <p:txBody>
          <a:bodyPr/>
          <a:lstStyle/>
          <a:p>
            <a:r>
              <a:rPr lang="en-US" dirty="0"/>
              <a:t>It is free!</a:t>
            </a:r>
          </a:p>
          <a:p>
            <a:r>
              <a:rPr lang="en-US" dirty="0"/>
              <a:t>It is easy to use</a:t>
            </a:r>
          </a:p>
          <a:p>
            <a:r>
              <a:rPr lang="en-US" dirty="0"/>
              <a:t>It is IMPORTANT</a:t>
            </a:r>
          </a:p>
        </p:txBody>
      </p:sp>
      <p:pic>
        <p:nvPicPr>
          <p:cNvPr id="8" name="Content Placeholder 3"/>
          <p:cNvPicPr>
            <a:picLocks noChangeAspect="1"/>
          </p:cNvPicPr>
          <p:nvPr/>
        </p:nvPicPr>
        <p:blipFill>
          <a:blip r:embed="rId2"/>
          <a:stretch>
            <a:fillRect/>
          </a:stretch>
        </p:blipFill>
        <p:spPr>
          <a:xfrm>
            <a:off x="2914814" y="3429000"/>
            <a:ext cx="5771986" cy="2940190"/>
          </a:xfrm>
          <a:prstGeom prst="rect">
            <a:avLst/>
          </a:prstGeom>
        </p:spPr>
      </p:pic>
    </p:spTree>
    <p:extLst>
      <p:ext uri="{BB962C8B-B14F-4D97-AF65-F5344CB8AC3E}">
        <p14:creationId xmlns:p14="http://schemas.microsoft.com/office/powerpoint/2010/main" val="25897558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0"/>
            <a:ext cx="9144000" cy="68580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19100" y="342900"/>
            <a:ext cx="8305800" cy="1143000"/>
          </a:xfrm>
        </p:spPr>
        <p:txBody>
          <a:bodyPr>
            <a:normAutofit fontScale="90000"/>
          </a:bodyPr>
          <a:lstStyle/>
          <a:p>
            <a:pPr>
              <a:spcAft>
                <a:spcPts val="600"/>
              </a:spcAft>
            </a:pPr>
            <a:r>
              <a:rPr lang="en-US" sz="3800" dirty="0">
                <a:solidFill>
                  <a:schemeClr val="bg1"/>
                </a:solidFill>
              </a:rPr>
              <a:t>Tuskegee Syphilis Study </a:t>
            </a:r>
            <a:br>
              <a:rPr lang="en-US" sz="3800" dirty="0">
                <a:solidFill>
                  <a:schemeClr val="bg1"/>
                </a:solidFill>
              </a:rPr>
            </a:br>
            <a:r>
              <a:rPr lang="en-US" sz="4000" dirty="0">
                <a:solidFill>
                  <a:srgbClr val="FFFFFF"/>
                </a:solidFill>
                <a:latin typeface="Avenir Book"/>
                <a:cs typeface="Avenir Book"/>
              </a:rPr>
              <a:t>1932-1972</a:t>
            </a:r>
            <a:br>
              <a:rPr lang="en-US" sz="4000" dirty="0">
                <a:solidFill>
                  <a:srgbClr val="FFFFFF"/>
                </a:solidFill>
                <a:latin typeface="Avenir Book"/>
                <a:cs typeface="Avenir Book"/>
              </a:rPr>
            </a:br>
            <a:endParaRPr lang="en-US" sz="3800" dirty="0">
              <a:solidFill>
                <a:schemeClr val="bg1"/>
              </a:solidFill>
            </a:endParaRPr>
          </a:p>
        </p:txBody>
      </p:sp>
      <p:pic>
        <p:nvPicPr>
          <p:cNvPr id="4" name="Picture 3" descr="File:Tuskegee-syphilis-study_doctor-injecting-subject.jpeg"/>
          <p:cNvPicPr>
            <a:picLocks noChangeAspect="1"/>
          </p:cNvPicPr>
          <p:nvPr/>
        </p:nvPicPr>
        <p:blipFill>
          <a:blip r:embed="rId3"/>
          <a:stretch>
            <a:fillRect/>
          </a:stretch>
        </p:blipFill>
        <p:spPr>
          <a:xfrm>
            <a:off x="228600" y="2133600"/>
            <a:ext cx="4201551" cy="3048000"/>
          </a:xfrm>
          <a:prstGeom prst="rect">
            <a:avLst/>
          </a:prstGeom>
        </p:spPr>
      </p:pic>
      <p:pic>
        <p:nvPicPr>
          <p:cNvPr id="5" name="Picture 2" descr="tuskegee flyer.jpg"/>
          <p:cNvPicPr>
            <a:picLocks noChangeAspect="1"/>
          </p:cNvPicPr>
          <p:nvPr/>
        </p:nvPicPr>
        <p:blipFill>
          <a:blip r:embed="rId4" cstate="email">
            <a:extLst>
              <a:ext uri="{28A0092B-C50C-407E-A947-70E740481C1C}">
                <a14:useLocalDpi xmlns:a14="http://schemas.microsoft.com/office/drawing/2010/main" val="0"/>
              </a:ext>
            </a:extLst>
          </a:blip>
          <a:srcRect l="10274" r="10922"/>
          <a:stretch>
            <a:fillRect/>
          </a:stretch>
        </p:blipFill>
        <p:spPr bwMode="auto">
          <a:xfrm>
            <a:off x="5638800" y="4419600"/>
            <a:ext cx="2439488" cy="2057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 name="Picture 4" descr="Tuskegee color.jpg"/>
          <p:cNvPicPr>
            <a:picLocks noChangeAspect="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4724400" y="1600200"/>
            <a:ext cx="4197350" cy="2565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 name="Rectangle 7"/>
          <p:cNvSpPr/>
          <p:nvPr/>
        </p:nvSpPr>
        <p:spPr>
          <a:xfrm>
            <a:off x="267103" y="5334000"/>
            <a:ext cx="2749086" cy="430887"/>
          </a:xfrm>
          <a:prstGeom prst="rect">
            <a:avLst/>
          </a:prstGeom>
        </p:spPr>
        <p:txBody>
          <a:bodyPr wrap="none">
            <a:spAutoFit/>
          </a:bodyPr>
          <a:lstStyle/>
          <a:p>
            <a:r>
              <a:rPr lang="en-US" sz="2200" dirty="0">
                <a:solidFill>
                  <a:srgbClr val="FFFFFF"/>
                </a:solidFill>
                <a:latin typeface="Avenir Book"/>
                <a:cs typeface="Avenir Book"/>
              </a:rPr>
              <a:t>Tuskegee, Alabama</a:t>
            </a:r>
          </a:p>
        </p:txBody>
      </p:sp>
    </p:spTree>
    <p:extLst>
      <p:ext uri="{BB962C8B-B14F-4D97-AF65-F5344CB8AC3E}">
        <p14:creationId xmlns:p14="http://schemas.microsoft.com/office/powerpoint/2010/main" val="35448588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9600" cy="1143000"/>
          </a:xfrm>
        </p:spPr>
        <p:txBody>
          <a:bodyPr>
            <a:normAutofit/>
          </a:bodyPr>
          <a:lstStyle/>
          <a:p>
            <a:r>
              <a:rPr lang="en-US" dirty="0"/>
              <a:t>Pre-Registration</a:t>
            </a:r>
          </a:p>
        </p:txBody>
      </p:sp>
      <p:sp>
        <p:nvSpPr>
          <p:cNvPr id="5" name="Content Placeholder 4"/>
          <p:cNvSpPr>
            <a:spLocks noGrp="1"/>
          </p:cNvSpPr>
          <p:nvPr>
            <p:ph idx="1"/>
          </p:nvPr>
        </p:nvSpPr>
        <p:spPr>
          <a:xfrm>
            <a:off x="495300" y="1782762"/>
            <a:ext cx="8229600" cy="4648200"/>
          </a:xfrm>
        </p:spPr>
        <p:txBody>
          <a:bodyPr>
            <a:normAutofit/>
          </a:bodyPr>
          <a:lstStyle/>
          <a:p>
            <a:pPr>
              <a:spcAft>
                <a:spcPts val="1200"/>
              </a:spcAft>
            </a:pPr>
            <a:r>
              <a:rPr lang="en-US" sz="2800" dirty="0">
                <a:latin typeface="Avenir Next" panose="020B0503020202020204" pitchFamily="34" charset="0"/>
              </a:rPr>
              <a:t>Committing yourself to a study design, sample size, and analysis plan BEFORE you run your study</a:t>
            </a:r>
          </a:p>
          <a:p>
            <a:pPr>
              <a:spcAft>
                <a:spcPts val="1200"/>
              </a:spcAft>
            </a:pPr>
            <a:r>
              <a:rPr lang="en-US" sz="2800" dirty="0">
                <a:latin typeface="Avenir Next" panose="020B0503020202020204" pitchFamily="34" charset="0"/>
              </a:rPr>
              <a:t>Plan for openness at the outset of a research project</a:t>
            </a:r>
            <a:endParaRPr lang="en-US" sz="2400" dirty="0">
              <a:latin typeface="Avenir Next" panose="020B0503020202020204" pitchFamily="34" charset="0"/>
            </a:endParaRPr>
          </a:p>
        </p:txBody>
      </p:sp>
    </p:spTree>
    <p:extLst>
      <p:ext uri="{BB962C8B-B14F-4D97-AF65-F5344CB8AC3E}">
        <p14:creationId xmlns:p14="http://schemas.microsoft.com/office/powerpoint/2010/main" val="2243770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Timeline</a:t>
            </a:r>
          </a:p>
        </p:txBody>
      </p:sp>
      <p:pic>
        <p:nvPicPr>
          <p:cNvPr id="4" name="Content Placeholder 3"/>
          <p:cNvPicPr>
            <a:picLocks noGrp="1" noChangeAspect="1"/>
          </p:cNvPicPr>
          <p:nvPr>
            <p:ph idx="1"/>
          </p:nvPr>
        </p:nvPicPr>
        <p:blipFill>
          <a:blip r:embed="rId2" cstate="email">
            <a:extLst>
              <a:ext uri="{28A0092B-C50C-407E-A947-70E740481C1C}">
                <a14:useLocalDpi xmlns:a14="http://schemas.microsoft.com/office/drawing/2010/main" val="0"/>
              </a:ext>
            </a:extLst>
          </a:blip>
          <a:stretch>
            <a:fillRect/>
          </a:stretch>
        </p:blipFill>
        <p:spPr>
          <a:xfrm>
            <a:off x="457200" y="2427135"/>
            <a:ext cx="8229600" cy="3299130"/>
          </a:xfrm>
        </p:spPr>
      </p:pic>
      <p:sp>
        <p:nvSpPr>
          <p:cNvPr id="5" name="TextBox 4"/>
          <p:cNvSpPr txBox="1"/>
          <p:nvPr/>
        </p:nvSpPr>
        <p:spPr>
          <a:xfrm>
            <a:off x="4953000" y="2667000"/>
            <a:ext cx="1752600" cy="400110"/>
          </a:xfrm>
          <a:prstGeom prst="rect">
            <a:avLst/>
          </a:prstGeom>
          <a:noFill/>
        </p:spPr>
        <p:txBody>
          <a:bodyPr wrap="square" rtlCol="0">
            <a:spAutoFit/>
          </a:bodyPr>
          <a:lstStyle/>
          <a:p>
            <a:pPr algn="ctr"/>
            <a:r>
              <a:rPr lang="en-US" sz="1000" b="1" dirty="0">
                <a:solidFill>
                  <a:schemeClr val="tx2">
                    <a:lumMod val="50000"/>
                  </a:schemeClr>
                </a:solidFill>
              </a:rPr>
              <a:t>Tuskegee Study Exposed</a:t>
            </a:r>
          </a:p>
          <a:p>
            <a:pPr algn="ctr"/>
            <a:r>
              <a:rPr lang="en-US" sz="1000" b="1" dirty="0">
                <a:solidFill>
                  <a:schemeClr val="tx2">
                    <a:lumMod val="50000"/>
                  </a:schemeClr>
                </a:solidFill>
              </a:rPr>
              <a:t>(1970)</a:t>
            </a:r>
          </a:p>
        </p:txBody>
      </p:sp>
      <p:pic>
        <p:nvPicPr>
          <p:cNvPr id="6" name="Picture 5"/>
          <p:cNvPicPr>
            <a:picLocks noChangeAspect="1"/>
          </p:cNvPicPr>
          <p:nvPr/>
        </p:nvPicPr>
        <p:blipFill>
          <a:blip r:embed="rId3"/>
          <a:stretch>
            <a:fillRect/>
          </a:stretch>
        </p:blipFill>
        <p:spPr>
          <a:xfrm>
            <a:off x="5562600" y="3124200"/>
            <a:ext cx="201303" cy="590490"/>
          </a:xfrm>
          <a:prstGeom prst="rect">
            <a:avLst/>
          </a:prstGeom>
        </p:spPr>
      </p:pic>
      <p:sp>
        <p:nvSpPr>
          <p:cNvPr id="8" name="TextBox 7"/>
          <p:cNvSpPr txBox="1"/>
          <p:nvPr/>
        </p:nvSpPr>
        <p:spPr>
          <a:xfrm>
            <a:off x="4963886" y="5843136"/>
            <a:ext cx="1752600" cy="400110"/>
          </a:xfrm>
          <a:prstGeom prst="rect">
            <a:avLst/>
          </a:prstGeom>
          <a:noFill/>
        </p:spPr>
        <p:txBody>
          <a:bodyPr wrap="square" rtlCol="0">
            <a:spAutoFit/>
          </a:bodyPr>
          <a:lstStyle/>
          <a:p>
            <a:pPr algn="ctr"/>
            <a:r>
              <a:rPr lang="en-US" sz="1000" b="1" dirty="0">
                <a:solidFill>
                  <a:schemeClr val="tx2">
                    <a:lumMod val="50000"/>
                  </a:schemeClr>
                </a:solidFill>
              </a:rPr>
              <a:t>Stanford Prison Study</a:t>
            </a:r>
          </a:p>
          <a:p>
            <a:pPr algn="ctr"/>
            <a:r>
              <a:rPr lang="en-US" sz="1000" b="1" dirty="0">
                <a:solidFill>
                  <a:schemeClr val="tx2">
                    <a:lumMod val="50000"/>
                  </a:schemeClr>
                </a:solidFill>
              </a:rPr>
              <a:t>(1972)</a:t>
            </a:r>
          </a:p>
        </p:txBody>
      </p:sp>
      <p:pic>
        <p:nvPicPr>
          <p:cNvPr id="12" name="Picture 11"/>
          <p:cNvPicPr>
            <a:picLocks noChangeAspect="1"/>
          </p:cNvPicPr>
          <p:nvPr/>
        </p:nvPicPr>
        <p:blipFill>
          <a:blip r:embed="rId4"/>
          <a:stretch>
            <a:fillRect/>
          </a:stretch>
        </p:blipFill>
        <p:spPr>
          <a:xfrm>
            <a:off x="6019801" y="4572000"/>
            <a:ext cx="2209799" cy="834552"/>
          </a:xfrm>
          <a:prstGeom prst="rect">
            <a:avLst/>
          </a:prstGeom>
        </p:spPr>
      </p:pic>
      <p:pic>
        <p:nvPicPr>
          <p:cNvPr id="13" name="Picture 12"/>
          <p:cNvPicPr>
            <a:picLocks noChangeAspect="1"/>
          </p:cNvPicPr>
          <p:nvPr/>
        </p:nvPicPr>
        <p:blipFill>
          <a:blip r:embed="rId5"/>
          <a:stretch>
            <a:fillRect/>
          </a:stretch>
        </p:blipFill>
        <p:spPr>
          <a:xfrm>
            <a:off x="5124450" y="4566788"/>
            <a:ext cx="895350" cy="904875"/>
          </a:xfrm>
          <a:prstGeom prst="rect">
            <a:avLst/>
          </a:prstGeom>
        </p:spPr>
      </p:pic>
      <p:cxnSp>
        <p:nvCxnSpPr>
          <p:cNvPr id="10" name="Straight Arrow Connector 9"/>
          <p:cNvCxnSpPr/>
          <p:nvPr/>
        </p:nvCxnSpPr>
        <p:spPr>
          <a:xfrm flipH="1">
            <a:off x="5143500" y="4191000"/>
            <a:ext cx="21772" cy="609600"/>
          </a:xfrm>
          <a:prstGeom prst="straightConnector1">
            <a:avLst/>
          </a:prstGeom>
          <a:ln>
            <a:solidFill>
              <a:schemeClr val="tx2"/>
            </a:solidFill>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a:off x="5763903" y="4190999"/>
            <a:ext cx="0" cy="1614885"/>
          </a:xfrm>
          <a:prstGeom prst="straightConnector1">
            <a:avLst/>
          </a:prstGeom>
          <a:ln>
            <a:solidFill>
              <a:schemeClr val="tx2"/>
            </a:solidFill>
            <a:tailEnd type="triangle"/>
          </a:ln>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4299857" y="4814258"/>
            <a:ext cx="1752600" cy="400110"/>
          </a:xfrm>
          <a:prstGeom prst="rect">
            <a:avLst/>
          </a:prstGeom>
          <a:noFill/>
        </p:spPr>
        <p:txBody>
          <a:bodyPr wrap="square" rtlCol="0">
            <a:spAutoFit/>
          </a:bodyPr>
          <a:lstStyle/>
          <a:p>
            <a:pPr algn="ctr"/>
            <a:r>
              <a:rPr lang="en-US" sz="1000" b="1" dirty="0">
                <a:solidFill>
                  <a:schemeClr val="tx2">
                    <a:lumMod val="50000"/>
                  </a:schemeClr>
                </a:solidFill>
              </a:rPr>
              <a:t>Milgram Studies</a:t>
            </a:r>
          </a:p>
          <a:p>
            <a:pPr algn="ctr"/>
            <a:r>
              <a:rPr lang="en-US" sz="1000" dirty="0">
                <a:solidFill>
                  <a:schemeClr val="tx2">
                    <a:lumMod val="50000"/>
                  </a:schemeClr>
                </a:solidFill>
              </a:rPr>
              <a:t>(1963)</a:t>
            </a:r>
          </a:p>
        </p:txBody>
      </p:sp>
      <p:sp>
        <p:nvSpPr>
          <p:cNvPr id="14" name="TextBox 13"/>
          <p:cNvSpPr txBox="1"/>
          <p:nvPr/>
        </p:nvSpPr>
        <p:spPr>
          <a:xfrm>
            <a:off x="3810000" y="6378308"/>
            <a:ext cx="1752600" cy="400110"/>
          </a:xfrm>
          <a:prstGeom prst="rect">
            <a:avLst/>
          </a:prstGeom>
          <a:noFill/>
        </p:spPr>
        <p:txBody>
          <a:bodyPr wrap="square" rtlCol="0">
            <a:spAutoFit/>
          </a:bodyPr>
          <a:lstStyle/>
          <a:p>
            <a:pPr algn="ctr"/>
            <a:r>
              <a:rPr lang="en-US" sz="1000" b="1" dirty="0">
                <a:solidFill>
                  <a:schemeClr val="tx2">
                    <a:lumMod val="50000"/>
                  </a:schemeClr>
                </a:solidFill>
              </a:rPr>
              <a:t>APA Ethics Code</a:t>
            </a:r>
          </a:p>
          <a:p>
            <a:pPr algn="ctr"/>
            <a:r>
              <a:rPr lang="en-US" sz="1000" b="1" dirty="0">
                <a:solidFill>
                  <a:schemeClr val="tx2">
                    <a:lumMod val="50000"/>
                  </a:schemeClr>
                </a:solidFill>
              </a:rPr>
              <a:t>(1953)</a:t>
            </a:r>
          </a:p>
        </p:txBody>
      </p:sp>
      <p:cxnSp>
        <p:nvCxnSpPr>
          <p:cNvPr id="15" name="Straight Arrow Connector 14"/>
          <p:cNvCxnSpPr>
            <a:cxnSpLocks/>
          </p:cNvCxnSpPr>
          <p:nvPr/>
        </p:nvCxnSpPr>
        <p:spPr>
          <a:xfrm>
            <a:off x="4610017" y="4343400"/>
            <a:ext cx="1" cy="1997656"/>
          </a:xfrm>
          <a:prstGeom prst="straightConnector1">
            <a:avLst/>
          </a:prstGeom>
          <a:ln>
            <a:solidFill>
              <a:schemeClr val="tx2"/>
            </a:solidFill>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flipV="1">
            <a:off x="5257800" y="6467675"/>
            <a:ext cx="2971800" cy="26183"/>
          </a:xfrm>
          <a:prstGeom prst="straightConnector1">
            <a:avLst/>
          </a:prstGeom>
          <a:ln>
            <a:solidFill>
              <a:schemeClr val="tx2"/>
            </a:solidFill>
            <a:tailEnd type="triangle"/>
          </a:ln>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8066314" y="6210589"/>
            <a:ext cx="1143000" cy="400110"/>
          </a:xfrm>
          <a:prstGeom prst="rect">
            <a:avLst/>
          </a:prstGeom>
          <a:noFill/>
        </p:spPr>
        <p:txBody>
          <a:bodyPr wrap="square" rtlCol="0">
            <a:spAutoFit/>
          </a:bodyPr>
          <a:lstStyle/>
          <a:p>
            <a:pPr algn="ctr"/>
            <a:r>
              <a:rPr lang="en-US" sz="1000" b="1" dirty="0">
                <a:solidFill>
                  <a:schemeClr val="tx2">
                    <a:lumMod val="50000"/>
                  </a:schemeClr>
                </a:solidFill>
              </a:rPr>
              <a:t>Latest revision</a:t>
            </a:r>
          </a:p>
          <a:p>
            <a:pPr algn="ctr"/>
            <a:r>
              <a:rPr lang="en-US" sz="1000" b="1" dirty="0">
                <a:solidFill>
                  <a:schemeClr val="tx2">
                    <a:lumMod val="50000"/>
                  </a:schemeClr>
                </a:solidFill>
              </a:rPr>
              <a:t>(2010)</a:t>
            </a:r>
          </a:p>
        </p:txBody>
      </p:sp>
    </p:spTree>
    <p:extLst>
      <p:ext uri="{BB962C8B-B14F-4D97-AF65-F5344CB8AC3E}">
        <p14:creationId xmlns:p14="http://schemas.microsoft.com/office/powerpoint/2010/main" val="20409681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0" y="0"/>
            <a:ext cx="9144000" cy="68580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2706" name="Picture 2" descr="milgram study apparatus"/>
          <p:cNvPicPr>
            <a:picLocks noChangeAspect="1" noChangeArrowheads="1"/>
          </p:cNvPicPr>
          <p:nvPr/>
        </p:nvPicPr>
        <p:blipFill>
          <a:blip r:embed="rId3"/>
          <a:srcRect l="1625" t="4765" r="51976" b="4568"/>
          <a:stretch>
            <a:fillRect/>
          </a:stretch>
        </p:blipFill>
        <p:spPr bwMode="auto">
          <a:xfrm>
            <a:off x="2433299" y="4343400"/>
            <a:ext cx="2748301" cy="2057400"/>
          </a:xfrm>
          <a:prstGeom prst="rect">
            <a:avLst/>
          </a:prstGeom>
          <a:noFill/>
          <a:ln w="9525">
            <a:noFill/>
            <a:miter lim="800000"/>
            <a:headEnd/>
            <a:tailEnd/>
          </a:ln>
        </p:spPr>
      </p:pic>
      <p:pic>
        <p:nvPicPr>
          <p:cNvPr id="72707" name="Picture 3" descr="milgram study apparatus"/>
          <p:cNvPicPr>
            <a:picLocks noChangeAspect="1" noChangeArrowheads="1"/>
          </p:cNvPicPr>
          <p:nvPr/>
        </p:nvPicPr>
        <p:blipFill>
          <a:blip r:embed="rId3"/>
          <a:srcRect l="51627" t="5418" r="1550" b="4373"/>
          <a:stretch>
            <a:fillRect/>
          </a:stretch>
        </p:blipFill>
        <p:spPr bwMode="auto">
          <a:xfrm>
            <a:off x="4724400" y="1295400"/>
            <a:ext cx="3474737" cy="2564890"/>
          </a:xfrm>
          <a:prstGeom prst="rect">
            <a:avLst/>
          </a:prstGeom>
          <a:noFill/>
          <a:ln w="9525">
            <a:noFill/>
            <a:miter lim="800000"/>
            <a:headEnd/>
            <a:tailEnd/>
          </a:ln>
        </p:spPr>
      </p:pic>
      <p:sp>
        <p:nvSpPr>
          <p:cNvPr id="72708" name="Text Box 4"/>
          <p:cNvSpPr txBox="1">
            <a:spLocks noChangeArrowheads="1"/>
          </p:cNvSpPr>
          <p:nvPr/>
        </p:nvSpPr>
        <p:spPr bwMode="auto">
          <a:xfrm>
            <a:off x="533400" y="298847"/>
            <a:ext cx="8001000" cy="646331"/>
          </a:xfrm>
          <a:prstGeom prst="rect">
            <a:avLst/>
          </a:prstGeom>
          <a:noFill/>
          <a:ln w="9525">
            <a:noFill/>
            <a:miter lim="800000"/>
            <a:headEnd/>
            <a:tailEnd type="none" w="lg" len="lg"/>
          </a:ln>
        </p:spPr>
        <p:txBody>
          <a:bodyPr wrap="square">
            <a:prstTxWarp prst="textNoShape">
              <a:avLst/>
            </a:prstTxWarp>
            <a:spAutoFit/>
          </a:bodyPr>
          <a:lstStyle/>
          <a:p>
            <a:pPr algn="ctr" eaLnBrk="0" hangingPunct="0">
              <a:spcBef>
                <a:spcPct val="50000"/>
              </a:spcBef>
              <a:buFontTx/>
              <a:buNone/>
            </a:pPr>
            <a:r>
              <a:rPr lang="en-US" sz="3600" dirty="0" err="1">
                <a:solidFill>
                  <a:srgbClr val="FFFFFF"/>
                </a:solidFill>
                <a:latin typeface="Avenir Black"/>
                <a:cs typeface="Avenir Black"/>
              </a:rPr>
              <a:t>Milgram’s</a:t>
            </a:r>
            <a:r>
              <a:rPr lang="en-US" sz="3600" dirty="0">
                <a:solidFill>
                  <a:srgbClr val="FFFFFF"/>
                </a:solidFill>
                <a:latin typeface="Avenir Black"/>
                <a:cs typeface="Avenir Black"/>
              </a:rPr>
              <a:t> obedience studies (1963)</a:t>
            </a:r>
          </a:p>
        </p:txBody>
      </p:sp>
      <p:pic>
        <p:nvPicPr>
          <p:cNvPr id="10" name="Picture 3" descr="milgram"/>
          <p:cNvPicPr>
            <a:picLocks noChangeAspect="1" noChangeArrowheads="1"/>
          </p:cNvPicPr>
          <p:nvPr/>
        </p:nvPicPr>
        <p:blipFill>
          <a:blip r:embed="rId4"/>
          <a:srcRect/>
          <a:stretch>
            <a:fillRect/>
          </a:stretch>
        </p:blipFill>
        <p:spPr bwMode="auto">
          <a:xfrm>
            <a:off x="228600" y="3886200"/>
            <a:ext cx="2015066" cy="2667000"/>
          </a:xfrm>
          <a:prstGeom prst="rect">
            <a:avLst/>
          </a:prstGeom>
          <a:noFill/>
          <a:ln w="9525">
            <a:noFill/>
            <a:miter lim="800000"/>
            <a:headEnd/>
            <a:tailEnd/>
          </a:ln>
        </p:spPr>
      </p:pic>
      <p:pic>
        <p:nvPicPr>
          <p:cNvPr id="3" name="Picture 2" descr="header_milgram.jpg"/>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965768" y="1447800"/>
            <a:ext cx="3530032" cy="2209800"/>
          </a:xfrm>
          <a:prstGeom prst="rect">
            <a:avLst/>
          </a:prstGeom>
        </p:spPr>
      </p:pic>
      <p:pic>
        <p:nvPicPr>
          <p:cNvPr id="4" name="Picture 3" descr="Mind1.jpg"/>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a:off x="5334000" y="4038600"/>
            <a:ext cx="3644739" cy="2503777"/>
          </a:xfrm>
          <a:prstGeom prst="rect">
            <a:avLst/>
          </a:prstGeom>
        </p:spPr>
      </p:pic>
    </p:spTree>
    <p:extLst>
      <p:ext uri="{BB962C8B-B14F-4D97-AF65-F5344CB8AC3E}">
        <p14:creationId xmlns:p14="http://schemas.microsoft.com/office/powerpoint/2010/main" val="3873679196"/>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0"/>
            <a:ext cx="9144000" cy="68580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3362" name="Rectangle 2"/>
          <p:cNvSpPr>
            <a:spLocks noGrp="1" noChangeArrowheads="1"/>
          </p:cNvSpPr>
          <p:nvPr>
            <p:ph type="title"/>
          </p:nvPr>
        </p:nvSpPr>
        <p:spPr>
          <a:xfrm>
            <a:off x="457200" y="76200"/>
            <a:ext cx="8229600" cy="1143000"/>
          </a:xfrm>
        </p:spPr>
        <p:txBody>
          <a:bodyPr/>
          <a:lstStyle/>
          <a:p>
            <a:r>
              <a:rPr lang="en-US" sz="3800" dirty="0">
                <a:solidFill>
                  <a:schemeClr val="bg1"/>
                </a:solidFill>
                <a:ea typeface="ＭＳ Ｐゴシック" charset="-128"/>
              </a:rPr>
              <a:t>Stanford Prison Experiment (1971)</a:t>
            </a:r>
          </a:p>
        </p:txBody>
      </p:sp>
      <p:pic>
        <p:nvPicPr>
          <p:cNvPr id="143364" name="Picture 5"/>
          <p:cNvPicPr>
            <a:picLocks noChangeAspect="1" noChangeArrowheads="1"/>
          </p:cNvPicPr>
          <p:nvPr/>
        </p:nvPicPr>
        <p:blipFill>
          <a:blip r:embed="rId3"/>
          <a:srcRect l="14401" r="21698"/>
          <a:stretch>
            <a:fillRect/>
          </a:stretch>
        </p:blipFill>
        <p:spPr bwMode="auto">
          <a:xfrm>
            <a:off x="1219200" y="1295400"/>
            <a:ext cx="3039801" cy="2559323"/>
          </a:xfrm>
          <a:prstGeom prst="rect">
            <a:avLst/>
          </a:prstGeom>
          <a:noFill/>
          <a:ln w="38100">
            <a:noFill/>
            <a:miter lim="800000"/>
            <a:headEnd/>
            <a:tailEnd/>
          </a:ln>
        </p:spPr>
      </p:pic>
      <p:pic>
        <p:nvPicPr>
          <p:cNvPr id="143363" name="Picture 4"/>
          <p:cNvPicPr>
            <a:picLocks noChangeAspect="1" noChangeArrowheads="1"/>
          </p:cNvPicPr>
          <p:nvPr/>
        </p:nvPicPr>
        <p:blipFill>
          <a:blip r:embed="rId4"/>
          <a:srcRect/>
          <a:stretch>
            <a:fillRect/>
          </a:stretch>
        </p:blipFill>
        <p:spPr bwMode="auto">
          <a:xfrm>
            <a:off x="3124200" y="4343400"/>
            <a:ext cx="2503632" cy="2246630"/>
          </a:xfrm>
          <a:prstGeom prst="rect">
            <a:avLst/>
          </a:prstGeom>
          <a:noFill/>
          <a:ln w="38100">
            <a:noFill/>
            <a:miter lim="800000"/>
            <a:headEnd/>
            <a:tailEnd/>
          </a:ln>
        </p:spPr>
      </p:pic>
      <p:pic>
        <p:nvPicPr>
          <p:cNvPr id="5" name="Picture 4" descr="phil.jpeg"/>
          <p:cNvPicPr>
            <a:picLocks noChangeAspect="1"/>
          </p:cNvPicPr>
          <p:nvPr/>
        </p:nvPicPr>
        <p:blipFill>
          <a:blip r:embed="rId5"/>
          <a:stretch>
            <a:fillRect/>
          </a:stretch>
        </p:blipFill>
        <p:spPr>
          <a:xfrm>
            <a:off x="762000" y="4191000"/>
            <a:ext cx="1500909" cy="1981200"/>
          </a:xfrm>
          <a:prstGeom prst="rect">
            <a:avLst/>
          </a:prstGeom>
        </p:spPr>
      </p:pic>
      <p:sp>
        <p:nvSpPr>
          <p:cNvPr id="6" name="TextBox 5"/>
          <p:cNvSpPr txBox="1"/>
          <p:nvPr/>
        </p:nvSpPr>
        <p:spPr>
          <a:xfrm>
            <a:off x="609600" y="6248400"/>
            <a:ext cx="1784928" cy="400110"/>
          </a:xfrm>
          <a:prstGeom prst="rect">
            <a:avLst/>
          </a:prstGeom>
          <a:noFill/>
        </p:spPr>
        <p:txBody>
          <a:bodyPr wrap="square" rtlCol="0">
            <a:spAutoFit/>
          </a:bodyPr>
          <a:lstStyle/>
          <a:p>
            <a:pPr algn="ctr">
              <a:buNone/>
            </a:pPr>
            <a:r>
              <a:rPr lang="en-US" sz="2000" dirty="0">
                <a:solidFill>
                  <a:schemeClr val="bg1"/>
                </a:solidFill>
                <a:latin typeface="Avenir Book"/>
                <a:cs typeface="Avenir Book"/>
              </a:rPr>
              <a:t>Phil </a:t>
            </a:r>
            <a:r>
              <a:rPr lang="en-US" sz="2000" dirty="0" err="1">
                <a:solidFill>
                  <a:schemeClr val="bg1"/>
                </a:solidFill>
                <a:latin typeface="Avenir Book"/>
                <a:cs typeface="Avenir Book"/>
              </a:rPr>
              <a:t>Zimbardo</a:t>
            </a:r>
            <a:endParaRPr lang="en-US" sz="2000" dirty="0">
              <a:solidFill>
                <a:schemeClr val="bg1"/>
              </a:solidFill>
              <a:latin typeface="Avenir Book"/>
              <a:cs typeface="Avenir Book"/>
            </a:endParaRPr>
          </a:p>
        </p:txBody>
      </p:sp>
      <p:pic>
        <p:nvPicPr>
          <p:cNvPr id="3" name="Picture 2" descr="stanfordprisonexperiment.jpg"/>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a:off x="6324600" y="4267200"/>
            <a:ext cx="1860049" cy="2286000"/>
          </a:xfrm>
          <a:prstGeom prst="rect">
            <a:avLst/>
          </a:prstGeom>
        </p:spPr>
      </p:pic>
      <p:pic>
        <p:nvPicPr>
          <p:cNvPr id="4" name="Picture 3" descr="Slide-16.jpg"/>
          <p:cNvPicPr>
            <a:picLocks noChangeAspect="1"/>
          </p:cNvPicPr>
          <p:nvPr/>
        </p:nvPicPr>
        <p:blipFill>
          <a:blip r:embed="rId7" cstate="email">
            <a:extLst>
              <a:ext uri="{28A0092B-C50C-407E-A947-70E740481C1C}">
                <a14:useLocalDpi xmlns:a14="http://schemas.microsoft.com/office/drawing/2010/main" val="0"/>
              </a:ext>
            </a:extLst>
          </a:blip>
          <a:stretch>
            <a:fillRect/>
          </a:stretch>
        </p:blipFill>
        <p:spPr>
          <a:xfrm>
            <a:off x="4800600" y="1371600"/>
            <a:ext cx="3556000" cy="2667000"/>
          </a:xfrm>
          <a:prstGeom prst="rect">
            <a:avLst/>
          </a:prstGeom>
        </p:spPr>
      </p:pic>
    </p:spTree>
    <p:extLst>
      <p:ext uri="{BB962C8B-B14F-4D97-AF65-F5344CB8AC3E}">
        <p14:creationId xmlns:p14="http://schemas.microsoft.com/office/powerpoint/2010/main" val="10276250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pPr eaLnBrk="1" fontAlgn="auto" hangingPunct="1">
              <a:spcAft>
                <a:spcPts val="0"/>
              </a:spcAft>
              <a:defRPr/>
            </a:pPr>
            <a:r>
              <a:rPr lang="en-US" sz="3400" dirty="0">
                <a:ea typeface="+mj-ea"/>
                <a:cs typeface="+mj-cs"/>
              </a:rPr>
              <a:t>Advisory Panel Convened in 1972</a:t>
            </a:r>
          </a:p>
        </p:txBody>
      </p:sp>
      <p:sp>
        <p:nvSpPr>
          <p:cNvPr id="40962" name="Content Placeholder 6"/>
          <p:cNvSpPr>
            <a:spLocks noGrp="1"/>
          </p:cNvSpPr>
          <p:nvPr>
            <p:ph idx="1"/>
          </p:nvPr>
        </p:nvSpPr>
        <p:spPr/>
        <p:txBody>
          <a:bodyPr>
            <a:normAutofit/>
          </a:bodyPr>
          <a:lstStyle/>
          <a:p>
            <a:pPr marL="514350" indent="-457200">
              <a:spcAft>
                <a:spcPts val="1800"/>
              </a:spcAft>
            </a:pPr>
            <a:r>
              <a:rPr lang="en-US" sz="2800" dirty="0">
                <a:ea typeface="MS PGothic" charset="0"/>
              </a:rPr>
              <a:t>National Research Act signed into law on July 12, 1974</a:t>
            </a:r>
          </a:p>
          <a:p>
            <a:pPr marL="914400" lvl="1" indent="-457200">
              <a:spcAft>
                <a:spcPts val="1800"/>
              </a:spcAft>
            </a:pPr>
            <a:r>
              <a:rPr lang="en-US" sz="2400" dirty="0">
                <a:ea typeface="MS PGothic" charset="0"/>
              </a:rPr>
              <a:t>Created the National Commission for the Protection of Human Subjects of Biomedical and Behavioral Research</a:t>
            </a:r>
          </a:p>
          <a:p>
            <a:pPr marL="514350" indent="-457200"/>
            <a:r>
              <a:rPr lang="en-US" sz="2800" dirty="0">
                <a:ea typeface="MS PGothic" charset="0"/>
              </a:rPr>
              <a:t>Commission tasked with the development of ethical principals to guide research with human subjects</a:t>
            </a:r>
          </a:p>
          <a:p>
            <a:pPr marL="514350" indent="-457200"/>
            <a:r>
              <a:rPr lang="en-US" sz="2800" dirty="0">
                <a:ea typeface="MS PGothic" charset="0"/>
              </a:rPr>
              <a:t>Guidelines summarized in The Belmont Report</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15932</TotalTime>
  <Words>1653</Words>
  <Application>Microsoft Office PowerPoint</Application>
  <PresentationFormat>On-screen Show (4:3)</PresentationFormat>
  <Paragraphs>229</Paragraphs>
  <Slides>50</Slides>
  <Notes>29</Notes>
  <HiddenSlides>1</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50</vt:i4>
      </vt:variant>
    </vt:vector>
  </HeadingPairs>
  <TitlesOfParts>
    <vt:vector size="61" baseType="lpstr">
      <vt:lpstr>MS PGothic</vt:lpstr>
      <vt:lpstr>MS PGothic</vt:lpstr>
      <vt:lpstr>Arial</vt:lpstr>
      <vt:lpstr>Arial Black</vt:lpstr>
      <vt:lpstr>Avenir Black</vt:lpstr>
      <vt:lpstr>Avenir Book</vt:lpstr>
      <vt:lpstr>Avenir Next</vt:lpstr>
      <vt:lpstr>Calibri</vt:lpstr>
      <vt:lpstr>Courier New</vt:lpstr>
      <vt:lpstr>Wingdings 2</vt:lpstr>
      <vt:lpstr>Office Theme</vt:lpstr>
      <vt:lpstr>Research Ethics &amp; Open Science</vt:lpstr>
      <vt:lpstr>Research Ethics</vt:lpstr>
      <vt:lpstr>Ethics Considerations?</vt:lpstr>
      <vt:lpstr>The Nuremberg Trials (1947)</vt:lpstr>
      <vt:lpstr>Tuskegee Syphilis Study  1932-1972 </vt:lpstr>
      <vt:lpstr>Timeline</vt:lpstr>
      <vt:lpstr>PowerPoint Presentation</vt:lpstr>
      <vt:lpstr>Stanford Prison Experiment (1971)</vt:lpstr>
      <vt:lpstr>Advisory Panel Convened in 1972</vt:lpstr>
      <vt:lpstr>The Belmont Report (1979)</vt:lpstr>
      <vt:lpstr>PowerPoint Presentation</vt:lpstr>
      <vt:lpstr>Principle A: Beneficence and Non-maleficence</vt:lpstr>
      <vt:lpstr>PowerPoint Presentation</vt:lpstr>
      <vt:lpstr>PowerPoint Presentation</vt:lpstr>
      <vt:lpstr>Reputation of Science</vt:lpstr>
      <vt:lpstr>PowerPoint Presentation</vt:lpstr>
      <vt:lpstr>PowerPoint Presentation</vt:lpstr>
      <vt:lpstr>PowerPoint Presentation</vt:lpstr>
      <vt:lpstr>PowerPoint Presentation</vt:lpstr>
      <vt:lpstr>Documentation of Informed Consent</vt:lpstr>
      <vt:lpstr>PowerPoint Presentation</vt:lpstr>
      <vt:lpstr>So who keeps us honest?</vt:lpstr>
      <vt:lpstr>Institutional Review Board (IRB)</vt:lpstr>
      <vt:lpstr>Assignment #3: Ethics Training</vt:lpstr>
      <vt:lpstr>Federal Oversight</vt:lpstr>
      <vt:lpstr>Rules Apply to those receiving government funding, not Corporations</vt:lpstr>
      <vt:lpstr>PowerPoint Presentation</vt:lpstr>
      <vt:lpstr>Integrity &amp; Open Science (Principle C)</vt:lpstr>
      <vt:lpstr>PowerPoint Presentation</vt:lpstr>
      <vt:lpstr>The Replication Crisis AKA The Credibility Revolution </vt:lpstr>
      <vt:lpstr>PowerPoint Presentation</vt:lpstr>
      <vt:lpstr>Many-Labs Replication Projects</vt:lpstr>
      <vt:lpstr>Famous Psychology Findings That Have Failed To Replicate</vt:lpstr>
      <vt:lpstr>Why all these false positives? </vt:lpstr>
      <vt:lpstr>How to p-hack</vt:lpstr>
      <vt:lpstr>PowerPoint Presentation</vt:lpstr>
      <vt:lpstr>A solution?  Open and transparent research Practices at all Stages!</vt:lpstr>
      <vt:lpstr>What is Open Science?</vt:lpstr>
      <vt:lpstr>It is more than Open Access Publishing</vt:lpstr>
      <vt:lpstr>Open Access To Publications</vt:lpstr>
      <vt:lpstr>Open Data</vt:lpstr>
      <vt:lpstr>Open Methods</vt:lpstr>
      <vt:lpstr>Degrees of Openness</vt:lpstr>
      <vt:lpstr>Why Practice                       ?</vt:lpstr>
      <vt:lpstr>PowerPoint Presentation</vt:lpstr>
      <vt:lpstr>Some Benefits of Openness</vt:lpstr>
      <vt:lpstr>More Scientific Breakthroughs</vt:lpstr>
      <vt:lpstr>How Do We “Do” Open Science?</vt:lpstr>
      <vt:lpstr>Open Science Framework (OSF)</vt:lpstr>
      <vt:lpstr>Pre-Registration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Research Methods PSYC 2010-R01</dc:title>
  <dc:creator>Germano, Kaori</dc:creator>
  <cp:lastModifiedBy>Hess, Yanine</cp:lastModifiedBy>
  <cp:revision>314</cp:revision>
  <cp:lastPrinted>2013-06-06T04:36:44Z</cp:lastPrinted>
  <dcterms:created xsi:type="dcterms:W3CDTF">2010-08-09T18:57:49Z</dcterms:created>
  <dcterms:modified xsi:type="dcterms:W3CDTF">2023-09-14T13:32:03Z</dcterms:modified>
</cp:coreProperties>
</file>